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26"/>
  </p:notesMasterIdLst>
  <p:handoutMasterIdLst>
    <p:handoutMasterId r:id="rId27"/>
  </p:handoutMasterIdLst>
  <p:sldIdLst>
    <p:sldId id="275" r:id="rId2"/>
    <p:sldId id="276" r:id="rId3"/>
    <p:sldId id="278" r:id="rId4"/>
    <p:sldId id="265" r:id="rId5"/>
    <p:sldId id="261" r:id="rId6"/>
    <p:sldId id="266" r:id="rId7"/>
    <p:sldId id="280" r:id="rId8"/>
    <p:sldId id="281" r:id="rId9"/>
    <p:sldId id="271" r:id="rId10"/>
    <p:sldId id="282" r:id="rId11"/>
    <p:sldId id="296" r:id="rId12"/>
    <p:sldId id="297" r:id="rId13"/>
    <p:sldId id="283" r:id="rId14"/>
    <p:sldId id="284" r:id="rId15"/>
    <p:sldId id="285" r:id="rId16"/>
    <p:sldId id="286" r:id="rId17"/>
    <p:sldId id="287" r:id="rId18"/>
    <p:sldId id="289" r:id="rId19"/>
    <p:sldId id="290" r:id="rId20"/>
    <p:sldId id="293" r:id="rId21"/>
    <p:sldId id="291" r:id="rId22"/>
    <p:sldId id="295" r:id="rId23"/>
    <p:sldId id="294" r:id="rId24"/>
    <p:sldId id="269"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324" autoAdjust="0"/>
    <p:restoredTop sz="86162" autoAdjust="0"/>
  </p:normalViewPr>
  <p:slideViewPr>
    <p:cSldViewPr snapToGrid="0">
      <p:cViewPr>
        <p:scale>
          <a:sx n="75" d="100"/>
          <a:sy n="75" d="100"/>
        </p:scale>
        <p:origin x="1406"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7/16/2024</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7/16/2024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1371600" y="1143000"/>
            <a:ext cx="4114800" cy="3086100"/>
          </a:xfrm>
        </p:spPr>
      </p:sp>
      <p:sp>
        <p:nvSpPr>
          <p:cNvPr id="3" name="Chỗ dành sẵn cho Ghi chú 2"/>
          <p:cNvSpPr>
            <a:spLocks noGrp="1"/>
          </p:cNvSpPr>
          <p:nvPr>
            <p:ph type="body" idx="1"/>
          </p:nvPr>
        </p:nvSpPr>
        <p:spPr/>
        <p:txBody>
          <a:bodyPr/>
          <a:lstStyle/>
          <a:p>
            <a:pPr marL="0" marR="0" lvl="0" indent="0" algn="l" rtl="0">
              <a:lnSpc>
                <a:spcPct val="100000"/>
              </a:lnSpc>
              <a:spcBef>
                <a:spcPts val="0"/>
              </a:spcBef>
              <a:spcAft>
                <a:spcPts val="0"/>
              </a:spcAft>
              <a:buClr>
                <a:srgbClr val="000000"/>
              </a:buClr>
              <a:buSzPts val="1100"/>
              <a:buFont typeface="Arial"/>
              <a:buNone/>
            </a:pPr>
            <a:r>
              <a:rPr lang="vi-VN" sz="1200" dirty="0">
                <a:latin typeface="Calibri"/>
                <a:ea typeface="Calibri"/>
                <a:cs typeface="Calibri"/>
                <a:sym typeface="Calibri"/>
              </a:rPr>
              <a:t>Kính thưa các thầy cô trong hội đồng . Em là Nguyễn Ngọc Ánh</a:t>
            </a:r>
            <a:r>
              <a:rPr lang="en-US" sz="1200" dirty="0">
                <a:latin typeface="Calibri"/>
                <a:ea typeface="Calibri"/>
                <a:cs typeface="Calibri"/>
                <a:sym typeface="Calibri"/>
              </a:rPr>
              <a:t> </a:t>
            </a:r>
            <a:r>
              <a:rPr lang="vi-VN" sz="1200" dirty="0">
                <a:latin typeface="Calibri"/>
                <a:ea typeface="Calibri"/>
                <a:cs typeface="Calibri"/>
                <a:sym typeface="Calibri"/>
              </a:rPr>
              <a:t>,  em xin trình bày đồ án tốt nghiệp của mình với tên đề tài “</a:t>
            </a:r>
            <a:r>
              <a:rPr lang="vi-VN" sz="1200" dirty="0">
                <a:solidFill>
                  <a:srgbClr val="000000"/>
                </a:solidFill>
                <a:latin typeface="Fira Sans Condensed"/>
                <a:ea typeface="Fira Sans Condensed"/>
                <a:cs typeface="Fira Sans Condensed"/>
                <a:sym typeface="Fira Sans Condensed"/>
              </a:rPr>
              <a:t>Xây dựng </a:t>
            </a:r>
            <a:r>
              <a:rPr lang="vi-VN" sz="1200" dirty="0" err="1">
                <a:solidFill>
                  <a:srgbClr val="000000"/>
                </a:solidFill>
                <a:latin typeface="Fira Sans Condensed"/>
                <a:ea typeface="Fira Sans Condensed"/>
                <a:cs typeface="Fira Sans Condensed"/>
                <a:sym typeface="Fira Sans Condensed"/>
              </a:rPr>
              <a:t>website</a:t>
            </a:r>
            <a:r>
              <a:rPr lang="vi-VN" sz="1200" dirty="0">
                <a:solidFill>
                  <a:srgbClr val="000000"/>
                </a:solidFill>
                <a:latin typeface="Fira Sans Condensed"/>
                <a:ea typeface="Fira Sans Condensed"/>
                <a:cs typeface="Fira Sans Condensed"/>
                <a:sym typeface="Fira Sans Condensed"/>
              </a:rPr>
              <a:t> hỗ trợ kinh doanh thời trang</a:t>
            </a:r>
            <a:r>
              <a:rPr lang="vi-VN" sz="1200" dirty="0">
                <a:latin typeface="Calibri"/>
                <a:ea typeface="Calibri"/>
                <a:cs typeface="Calibri"/>
                <a:sym typeface="Calibri"/>
              </a:rPr>
              <a:t>”</a:t>
            </a:r>
            <a:r>
              <a:rPr lang="en-US" sz="1200" dirty="0">
                <a:latin typeface="Calibri"/>
                <a:ea typeface="Calibri"/>
                <a:cs typeface="Calibri"/>
                <a:sym typeface="Calibri"/>
              </a:rPr>
              <a:t> </a:t>
            </a:r>
            <a:r>
              <a:rPr lang="vi-VN" sz="1200" dirty="0">
                <a:latin typeface="Calibri"/>
                <a:ea typeface="Calibri"/>
                <a:cs typeface="Calibri"/>
                <a:sym typeface="Calibri"/>
              </a:rPr>
              <a:t>dưới sự hướng dẫn của thầy Nguyễn Hồng Phương. Sau đây em xin bắt đầu phần trình bày của mình.</a:t>
            </a:r>
            <a:endParaRPr lang="vi-VN" dirty="0"/>
          </a:p>
          <a:p>
            <a:pPr marL="0" lvl="0" indent="0" algn="l" rtl="0">
              <a:lnSpc>
                <a:spcPct val="100000"/>
              </a:lnSpc>
              <a:spcBef>
                <a:spcPts val="0"/>
              </a:spcBef>
              <a:spcAft>
                <a:spcPts val="0"/>
              </a:spcAft>
              <a:buSzPts val="1100"/>
              <a:buNone/>
            </a:pPr>
            <a:endParaRPr lang="vi-VN" dirty="0"/>
          </a:p>
          <a:p>
            <a:endParaRPr lang="fr-FR" dirty="0"/>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1</a:t>
            </a:fld>
            <a:endParaRPr lang="en-US"/>
          </a:p>
        </p:txBody>
      </p:sp>
    </p:spTree>
    <p:extLst>
      <p:ext uri="{BB962C8B-B14F-4D97-AF65-F5344CB8AC3E}">
        <p14:creationId xmlns:p14="http://schemas.microsoft.com/office/powerpoint/2010/main" val="1636662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1371600" y="1143000"/>
            <a:ext cx="4114800" cy="3086100"/>
          </a:xfrm>
        </p:spPr>
      </p:sp>
      <p:sp>
        <p:nvSpPr>
          <p:cNvPr id="3" name="Chỗ dành sẵn cho Ghi chú 2"/>
          <p:cNvSpPr>
            <a:spLocks noGrp="1"/>
          </p:cNvSpPr>
          <p:nvPr>
            <p:ph type="body" idx="1"/>
          </p:nvPr>
        </p:nvSpPr>
        <p:spPr/>
        <p:txBody>
          <a:bodyPr/>
          <a:lstStyle/>
          <a:p>
            <a:endParaRPr lang="fr-FR" dirty="0"/>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16</a:t>
            </a:fld>
            <a:endParaRPr lang="en-US"/>
          </a:p>
        </p:txBody>
      </p:sp>
    </p:spTree>
    <p:extLst>
      <p:ext uri="{BB962C8B-B14F-4D97-AF65-F5344CB8AC3E}">
        <p14:creationId xmlns:p14="http://schemas.microsoft.com/office/powerpoint/2010/main" val="22718611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1371600" y="1143000"/>
            <a:ext cx="4114800" cy="3086100"/>
          </a:xfrm>
        </p:spPr>
      </p:sp>
      <p:sp>
        <p:nvSpPr>
          <p:cNvPr id="3" name="Chỗ dành sẵn cho Ghi chú 2"/>
          <p:cNvSpPr>
            <a:spLocks noGrp="1"/>
          </p:cNvSpPr>
          <p:nvPr>
            <p:ph type="body" idx="1"/>
          </p:nvPr>
        </p:nvSpPr>
        <p:spPr/>
        <p:txBody>
          <a:bodyPr/>
          <a:lstStyle/>
          <a:p>
            <a:endParaRPr lang="fr-FR" dirty="0"/>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17</a:t>
            </a:fld>
            <a:endParaRPr lang="en-US"/>
          </a:p>
        </p:txBody>
      </p:sp>
    </p:spTree>
    <p:extLst>
      <p:ext uri="{BB962C8B-B14F-4D97-AF65-F5344CB8AC3E}">
        <p14:creationId xmlns:p14="http://schemas.microsoft.com/office/powerpoint/2010/main" val="32781282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1371600" y="1143000"/>
            <a:ext cx="4114800" cy="3086100"/>
          </a:xfrm>
        </p:spPr>
      </p:sp>
      <p:sp>
        <p:nvSpPr>
          <p:cNvPr id="3" name="Chỗ dành sẵn cho Ghi chú 2"/>
          <p:cNvSpPr>
            <a:spLocks noGrp="1"/>
          </p:cNvSpPr>
          <p:nvPr>
            <p:ph type="body" idx="1"/>
          </p:nvPr>
        </p:nvSpPr>
        <p:spPr/>
        <p:txBody>
          <a:bodyPr/>
          <a:lstStyle/>
          <a:p>
            <a:endParaRPr lang="fr-FR" dirty="0"/>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18</a:t>
            </a:fld>
            <a:endParaRPr lang="en-US"/>
          </a:p>
        </p:txBody>
      </p:sp>
    </p:spTree>
    <p:extLst>
      <p:ext uri="{BB962C8B-B14F-4D97-AF65-F5344CB8AC3E}">
        <p14:creationId xmlns:p14="http://schemas.microsoft.com/office/powerpoint/2010/main" val="1723782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1371600" y="1143000"/>
            <a:ext cx="4114800" cy="3086100"/>
          </a:xfrm>
        </p:spPr>
      </p:sp>
      <p:sp>
        <p:nvSpPr>
          <p:cNvPr id="3" name="Chỗ dành sẵn cho Ghi chú 2"/>
          <p:cNvSpPr>
            <a:spLocks noGrp="1"/>
          </p:cNvSpPr>
          <p:nvPr>
            <p:ph type="body" idx="1"/>
          </p:nvPr>
        </p:nvSpPr>
        <p:spPr/>
        <p:txBody>
          <a:bodyPr/>
          <a:lstStyle/>
          <a:p>
            <a:endParaRPr lang="fr-FR" dirty="0"/>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19</a:t>
            </a:fld>
            <a:endParaRPr lang="en-US"/>
          </a:p>
        </p:txBody>
      </p:sp>
    </p:spTree>
    <p:extLst>
      <p:ext uri="{BB962C8B-B14F-4D97-AF65-F5344CB8AC3E}">
        <p14:creationId xmlns:p14="http://schemas.microsoft.com/office/powerpoint/2010/main" val="906162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1371600" y="1143000"/>
            <a:ext cx="4114800" cy="3086100"/>
          </a:xfrm>
        </p:spPr>
      </p:sp>
      <p:sp>
        <p:nvSpPr>
          <p:cNvPr id="3" name="Chỗ dành sẵn cho Ghi chú 2"/>
          <p:cNvSpPr>
            <a:spLocks noGrp="1"/>
          </p:cNvSpPr>
          <p:nvPr>
            <p:ph type="body" idx="1"/>
          </p:nvPr>
        </p:nvSpPr>
        <p:spPr/>
        <p:txBody>
          <a:bodyPr/>
          <a:lstStyle/>
          <a:p>
            <a:endParaRPr lang="fr-FR" dirty="0"/>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20</a:t>
            </a:fld>
            <a:endParaRPr lang="en-US"/>
          </a:p>
        </p:txBody>
      </p:sp>
    </p:spTree>
    <p:extLst>
      <p:ext uri="{BB962C8B-B14F-4D97-AF65-F5344CB8AC3E}">
        <p14:creationId xmlns:p14="http://schemas.microsoft.com/office/powerpoint/2010/main" val="2820632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1371600" y="1143000"/>
            <a:ext cx="4114800" cy="3086100"/>
          </a:xfrm>
        </p:spPr>
      </p:sp>
      <p:sp>
        <p:nvSpPr>
          <p:cNvPr id="3" name="Chỗ dành sẵn cho Ghi chú 2"/>
          <p:cNvSpPr>
            <a:spLocks noGrp="1"/>
          </p:cNvSpPr>
          <p:nvPr>
            <p:ph type="body" idx="1"/>
          </p:nvPr>
        </p:nvSpPr>
        <p:spPr/>
        <p:txBody>
          <a:bodyPr/>
          <a:lstStyle/>
          <a:p>
            <a:endParaRPr lang="fr-FR" dirty="0"/>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21</a:t>
            </a:fld>
            <a:endParaRPr lang="en-US"/>
          </a:p>
        </p:txBody>
      </p:sp>
    </p:spTree>
    <p:extLst>
      <p:ext uri="{BB962C8B-B14F-4D97-AF65-F5344CB8AC3E}">
        <p14:creationId xmlns:p14="http://schemas.microsoft.com/office/powerpoint/2010/main" val="38137527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1371600" y="1143000"/>
            <a:ext cx="4114800" cy="3086100"/>
          </a:xfrm>
        </p:spPr>
      </p:sp>
      <p:sp>
        <p:nvSpPr>
          <p:cNvPr id="3" name="Chỗ dành sẵn cho Ghi chú 2"/>
          <p:cNvSpPr>
            <a:spLocks noGrp="1"/>
          </p:cNvSpPr>
          <p:nvPr>
            <p:ph type="body" idx="1"/>
          </p:nvPr>
        </p:nvSpPr>
        <p:spPr/>
        <p:txBody>
          <a:bodyPr/>
          <a:lstStyle/>
          <a:p>
            <a:endParaRPr lang="fr-FR" dirty="0"/>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23</a:t>
            </a:fld>
            <a:endParaRPr lang="en-US"/>
          </a:p>
        </p:txBody>
      </p:sp>
    </p:spTree>
    <p:extLst>
      <p:ext uri="{BB962C8B-B14F-4D97-AF65-F5344CB8AC3E}">
        <p14:creationId xmlns:p14="http://schemas.microsoft.com/office/powerpoint/2010/main" val="6845619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dirty="0"/>
              <a:t>Trên đây là phần trình bày của em về đề tài [Tên đề tài]. Em xin chân thành cảm ơn sự lắng nghe và sự quan tâm của các thầy cô trong hội đồng và các bạn. Em rất mong nhận được những ý kiến đóng góp và câu hỏi từ thầy cô để hoàn thiện hơn đề tài của mình. Em xin hết</a:t>
            </a:r>
            <a:endParaRPr lang="fr-FR" dirty="0"/>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24</a:t>
            </a:fld>
            <a:endParaRPr lang="en-US"/>
          </a:p>
        </p:txBody>
      </p:sp>
    </p:spTree>
    <p:extLst>
      <p:ext uri="{BB962C8B-B14F-4D97-AF65-F5344CB8AC3E}">
        <p14:creationId xmlns:p14="http://schemas.microsoft.com/office/powerpoint/2010/main" val="1607969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1371600" y="1143000"/>
            <a:ext cx="4114800" cy="3086100"/>
          </a:xfrm>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dirty="0">
                <a:latin typeface="Calibri"/>
                <a:ea typeface="Calibri"/>
                <a:cs typeface="Calibri"/>
                <a:sym typeface="Calibri"/>
              </a:rPr>
              <a:t>Nội dung trình bày gồm 4 mục chính. Bắt đầu từ đặt vấn đề, định hướng giải </a:t>
            </a:r>
            <a:r>
              <a:rPr lang="vi-VN" sz="1200" dirty="0" err="1">
                <a:latin typeface="Calibri"/>
                <a:ea typeface="Calibri"/>
                <a:cs typeface="Calibri"/>
                <a:sym typeface="Calibri"/>
              </a:rPr>
              <a:t>pháp.Tiếp</a:t>
            </a:r>
            <a:r>
              <a:rPr lang="vi-VN" sz="1200" dirty="0">
                <a:latin typeface="Calibri"/>
                <a:ea typeface="Calibri"/>
                <a:cs typeface="Calibri"/>
                <a:sym typeface="Calibri"/>
              </a:rPr>
              <a:t> theo phần 2 là thiết kế và xây dựng hệ thống. phần 3 là kết quả cài đặt . Và cuối cùng em xin trình bày kết luận và hướng phát triển.</a:t>
            </a:r>
            <a:endParaRPr lang="vi-VN" dirty="0"/>
          </a:p>
          <a:p>
            <a:endParaRPr lang="fr-FR" dirty="0"/>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2</a:t>
            </a:fld>
            <a:endParaRPr lang="en-US"/>
          </a:p>
        </p:txBody>
      </p:sp>
    </p:spTree>
    <p:extLst>
      <p:ext uri="{BB962C8B-B14F-4D97-AF65-F5344CB8AC3E}">
        <p14:creationId xmlns:p14="http://schemas.microsoft.com/office/powerpoint/2010/main" val="4060569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1371600" y="1143000"/>
            <a:ext cx="4114800" cy="3086100"/>
          </a:xfrm>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i="0" dirty="0">
                <a:solidFill>
                  <a:srgbClr val="495365"/>
                </a:solidFill>
                <a:effectLst/>
                <a:latin typeface="Arial" panose="020B0604020202020204" pitchFamily="34" charset="0"/>
              </a:rPr>
              <a:t>Đặt vấn đề</a:t>
            </a:r>
            <a:br>
              <a:rPr lang="vi-VN" sz="1200" b="0" i="0" dirty="0">
                <a:solidFill>
                  <a:srgbClr val="495365"/>
                </a:solidFill>
                <a:effectLst/>
                <a:latin typeface="Lato" panose="020F0502020204030203" pitchFamily="34" charset="0"/>
              </a:rPr>
            </a:br>
            <a:r>
              <a:rPr lang="vi-VN" sz="1200" b="0" i="0" dirty="0">
                <a:solidFill>
                  <a:srgbClr val="495365"/>
                </a:solidFill>
                <a:effectLst/>
                <a:latin typeface="Arial" panose="020B0604020202020204" pitchFamily="34" charset="0"/>
              </a:rPr>
              <a:t>Trong thời đại kỹ thuật số ngày nay, việc áp dụng </a:t>
            </a:r>
            <a:r>
              <a:rPr lang="vi-VN" sz="1200" b="0" i="0" dirty="0" err="1">
                <a:solidFill>
                  <a:srgbClr val="495365"/>
                </a:solidFill>
                <a:effectLst/>
                <a:latin typeface="Arial" panose="020B0604020202020204" pitchFamily="34" charset="0"/>
              </a:rPr>
              <a:t>website</a:t>
            </a:r>
            <a:r>
              <a:rPr lang="vi-VN" sz="1200" b="0" i="0" dirty="0">
                <a:solidFill>
                  <a:srgbClr val="495365"/>
                </a:solidFill>
                <a:effectLst/>
                <a:latin typeface="Arial" panose="020B0604020202020204" pitchFamily="34" charset="0"/>
              </a:rPr>
              <a:t> trong phát triển kinh doanh ngành thời trang trở nên rất phổ biến và hiệu quả. Các cửa hàng và công ty thời trang sử dụng </a:t>
            </a:r>
            <a:r>
              <a:rPr lang="vi-VN" sz="1200" b="0" i="0" dirty="0" err="1">
                <a:solidFill>
                  <a:srgbClr val="495365"/>
                </a:solidFill>
                <a:effectLst/>
                <a:latin typeface="Arial" panose="020B0604020202020204" pitchFamily="34" charset="0"/>
              </a:rPr>
              <a:t>website</a:t>
            </a:r>
            <a:r>
              <a:rPr lang="vi-VN" sz="1200" b="0" i="0" dirty="0">
                <a:solidFill>
                  <a:srgbClr val="495365"/>
                </a:solidFill>
                <a:effectLst/>
                <a:latin typeface="Arial" panose="020B0604020202020204" pitchFamily="34" charset="0"/>
              </a:rPr>
              <a:t> để giới thiệu và quảng bá sản phẩm, giúp việc tìm kiếm và mua sắm trực tuyến trở nên quen thuộc, đặc biệt là với giới trẻ. Thị trường thời trang là một lĩnh vực tiềm năng và ngày càng quan trọng đối với mọi người. Thời trang không chỉ giúp tăng sự tự tin, niềm vui và vẻ đẹp trong mắt người thân, bạn bè, đồng nghiệp mà còn đóng vai trò quan trọng trong cuộc sống hàng ngày</a:t>
            </a:r>
          </a:p>
          <a:p>
            <a:pPr marL="0" marR="0" lvl="0" indent="0" algn="l" defTabSz="914400" rtl="0" eaLnBrk="1" fontAlgn="auto" latinLnBrk="0" hangingPunct="1">
              <a:lnSpc>
                <a:spcPct val="100000"/>
              </a:lnSpc>
              <a:spcBef>
                <a:spcPts val="0"/>
              </a:spcBef>
              <a:spcAft>
                <a:spcPts val="0"/>
              </a:spcAft>
              <a:buClrTx/>
              <a:buSzTx/>
              <a:buFontTx/>
              <a:buNone/>
              <a:tabLst/>
              <a:defRPr/>
            </a:pPr>
            <a:endParaRPr lang="vi-VN" sz="1200" b="0" i="0" dirty="0">
              <a:solidFill>
                <a:srgbClr val="495365"/>
              </a:solidFill>
              <a:effectLst/>
              <a:latin typeface="Lato" panose="020F0502020204030203" pitchFamily="34" charset="0"/>
            </a:endParaRPr>
          </a:p>
          <a:p>
            <a:r>
              <a:rPr lang="vi-VN" dirty="0"/>
              <a:t>Thị trường thời trang Việt Nam cũng đang chứng kiến sự bùng nổ của thương mại điện tử. Theo báo cáo của VECOM (Hiệp hội Thương mại Điện tử Việt Nam), tốc độ tăng trưởng của thương mại điện tử tại Việt Nam đạt khoảng 25-30% mỗi năm, với giá trị thị trường ước tính đạt 13 tỷ USD vào năm 2023. Việc ngày càng nhiều người sử dụng </a:t>
            </a:r>
            <a:r>
              <a:rPr lang="vi-VN" dirty="0" err="1"/>
              <a:t>internet</a:t>
            </a:r>
            <a:r>
              <a:rPr lang="vi-VN" dirty="0"/>
              <a:t> và </a:t>
            </a:r>
            <a:r>
              <a:rPr lang="vi-VN" dirty="0" err="1"/>
              <a:t>smartphone</a:t>
            </a:r>
            <a:r>
              <a:rPr lang="vi-VN" dirty="0"/>
              <a:t>, cùng với xu hướng mua sắm trực tuyến ngày càng phổ biến, đã thúc đẩy sự phát triển mạnh mẽ của ngành thời trang thương mại điện tử tại Việt Nam</a:t>
            </a:r>
          </a:p>
          <a:p>
            <a:endParaRPr lang="vi-VN" dirty="0"/>
          </a:p>
          <a:p>
            <a:r>
              <a:rPr lang="vi-VN" dirty="0"/>
              <a:t>Chính vì vậy em đã đặt ra chủ đề của đồ án này là </a:t>
            </a:r>
            <a:r>
              <a:rPr lang="vi-VN" dirty="0" err="1"/>
              <a:t>website</a:t>
            </a:r>
            <a:r>
              <a:rPr lang="vi-VN" dirty="0"/>
              <a:t> hỗ trợ kinh doanh thòi trang </a:t>
            </a:r>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4</a:t>
            </a:fld>
            <a:endParaRPr lang="en-US"/>
          </a:p>
        </p:txBody>
      </p:sp>
    </p:spTree>
    <p:extLst>
      <p:ext uri="{BB962C8B-B14F-4D97-AF65-F5344CB8AC3E}">
        <p14:creationId xmlns:p14="http://schemas.microsoft.com/office/powerpoint/2010/main" val="1478945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fr-FR" dirty="0"/>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5</a:t>
            </a:fld>
            <a:endParaRPr lang="en-US"/>
          </a:p>
        </p:txBody>
      </p:sp>
    </p:spTree>
    <p:extLst>
      <p:ext uri="{BB962C8B-B14F-4D97-AF65-F5344CB8AC3E}">
        <p14:creationId xmlns:p14="http://schemas.microsoft.com/office/powerpoint/2010/main" val="2564807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1371600" y="1143000"/>
            <a:ext cx="4114800" cy="3086100"/>
          </a:xfrm>
        </p:spPr>
      </p:sp>
      <p:sp>
        <p:nvSpPr>
          <p:cNvPr id="3" name="Chỗ dành sẵn cho Ghi chú 2"/>
          <p:cNvSpPr>
            <a:spLocks noGrp="1"/>
          </p:cNvSpPr>
          <p:nvPr>
            <p:ph type="body" idx="1"/>
          </p:nvPr>
        </p:nvSpPr>
        <p:spPr/>
        <p:txBody>
          <a:bodyPr/>
          <a:lstStyle/>
          <a:p>
            <a:endParaRPr lang="fr-FR" dirty="0"/>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10</a:t>
            </a:fld>
            <a:endParaRPr lang="en-US"/>
          </a:p>
        </p:txBody>
      </p:sp>
    </p:spTree>
    <p:extLst>
      <p:ext uri="{BB962C8B-B14F-4D97-AF65-F5344CB8AC3E}">
        <p14:creationId xmlns:p14="http://schemas.microsoft.com/office/powerpoint/2010/main" val="748650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1371600" y="1143000"/>
            <a:ext cx="4114800" cy="3086100"/>
          </a:xfrm>
        </p:spPr>
      </p:sp>
      <p:sp>
        <p:nvSpPr>
          <p:cNvPr id="3" name="Chỗ dành sẵn cho Ghi chú 2"/>
          <p:cNvSpPr>
            <a:spLocks noGrp="1"/>
          </p:cNvSpPr>
          <p:nvPr>
            <p:ph type="body" idx="1"/>
          </p:nvPr>
        </p:nvSpPr>
        <p:spPr/>
        <p:txBody>
          <a:bodyPr/>
          <a:lstStyle/>
          <a:p>
            <a:endParaRPr lang="fr-FR" dirty="0"/>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11</a:t>
            </a:fld>
            <a:endParaRPr lang="en-US"/>
          </a:p>
        </p:txBody>
      </p:sp>
    </p:spTree>
    <p:extLst>
      <p:ext uri="{BB962C8B-B14F-4D97-AF65-F5344CB8AC3E}">
        <p14:creationId xmlns:p14="http://schemas.microsoft.com/office/powerpoint/2010/main" val="3122025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1371600" y="1143000"/>
            <a:ext cx="4114800" cy="3086100"/>
          </a:xfrm>
        </p:spPr>
      </p:sp>
      <p:sp>
        <p:nvSpPr>
          <p:cNvPr id="3" name="Chỗ dành sẵn cho Ghi chú 2"/>
          <p:cNvSpPr>
            <a:spLocks noGrp="1"/>
          </p:cNvSpPr>
          <p:nvPr>
            <p:ph type="body" idx="1"/>
          </p:nvPr>
        </p:nvSpPr>
        <p:spPr/>
        <p:txBody>
          <a:bodyPr/>
          <a:lstStyle/>
          <a:p>
            <a:endParaRPr lang="fr-FR" dirty="0"/>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12</a:t>
            </a:fld>
            <a:endParaRPr lang="en-US"/>
          </a:p>
        </p:txBody>
      </p:sp>
    </p:spTree>
    <p:extLst>
      <p:ext uri="{BB962C8B-B14F-4D97-AF65-F5344CB8AC3E}">
        <p14:creationId xmlns:p14="http://schemas.microsoft.com/office/powerpoint/2010/main" val="1893762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1371600" y="1143000"/>
            <a:ext cx="4114800" cy="3086100"/>
          </a:xfrm>
        </p:spPr>
      </p:sp>
      <p:sp>
        <p:nvSpPr>
          <p:cNvPr id="3" name="Chỗ dành sẵn cho Ghi chú 2"/>
          <p:cNvSpPr>
            <a:spLocks noGrp="1"/>
          </p:cNvSpPr>
          <p:nvPr>
            <p:ph type="body" idx="1"/>
          </p:nvPr>
        </p:nvSpPr>
        <p:spPr/>
        <p:txBody>
          <a:bodyPr/>
          <a:lstStyle/>
          <a:p>
            <a:endParaRPr lang="fr-FR" dirty="0"/>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13</a:t>
            </a:fld>
            <a:endParaRPr lang="en-US"/>
          </a:p>
        </p:txBody>
      </p:sp>
    </p:spTree>
    <p:extLst>
      <p:ext uri="{BB962C8B-B14F-4D97-AF65-F5344CB8AC3E}">
        <p14:creationId xmlns:p14="http://schemas.microsoft.com/office/powerpoint/2010/main" val="20003907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1371600" y="1143000"/>
            <a:ext cx="4114800" cy="3086100"/>
          </a:xfrm>
        </p:spPr>
      </p:sp>
      <p:sp>
        <p:nvSpPr>
          <p:cNvPr id="3" name="Chỗ dành sẵn cho Ghi chú 2"/>
          <p:cNvSpPr>
            <a:spLocks noGrp="1"/>
          </p:cNvSpPr>
          <p:nvPr>
            <p:ph type="body" idx="1"/>
          </p:nvPr>
        </p:nvSpPr>
        <p:spPr/>
        <p:txBody>
          <a:bodyPr/>
          <a:lstStyle/>
          <a:p>
            <a:endParaRPr lang="fr-FR" dirty="0"/>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14</a:t>
            </a:fld>
            <a:endParaRPr lang="en-US"/>
          </a:p>
        </p:txBody>
      </p:sp>
    </p:spTree>
    <p:extLst>
      <p:ext uri="{BB962C8B-B14F-4D97-AF65-F5344CB8AC3E}">
        <p14:creationId xmlns:p14="http://schemas.microsoft.com/office/powerpoint/2010/main" val="19571166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9"/>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7/16/2024</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9"/>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8"/>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817046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628650" y="6486009"/>
            <a:ext cx="2057400" cy="365125"/>
          </a:xfrm>
          <a:prstGeom prst="rect">
            <a:avLst/>
          </a:prstGeom>
        </p:spPr>
        <p:txBody>
          <a:bodyPr/>
          <a:lstStyle>
            <a:lvl1pPr>
              <a:defRPr sz="9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7/16/2024</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3028950" y="6486009"/>
            <a:ext cx="3086100" cy="365125"/>
          </a:xfrm>
          <a:prstGeom prst="rect">
            <a:avLst/>
          </a:prstGeom>
        </p:spPr>
        <p:txBody>
          <a:bodyPr/>
          <a:lstStyle>
            <a:lvl1pPr algn="ctr">
              <a:defRPr sz="9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6867383" y="6492878"/>
            <a:ext cx="2057400" cy="365125"/>
          </a:xfrm>
          <a:prstGeom prst="rect">
            <a:avLst/>
          </a:prstGeom>
        </p:spPr>
        <p:txBody>
          <a:bodyPr/>
          <a:lstStyle>
            <a:lvl1pPr algn="r">
              <a:defRPr sz="9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3418779" y="1248325"/>
            <a:ext cx="554355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3418779" y="404265"/>
            <a:ext cx="5543550" cy="436098"/>
          </a:xfrm>
          <a:prstGeom prst="rect">
            <a:avLst/>
          </a:prstGeom>
        </p:spPr>
        <p:txBody>
          <a:bodyPr/>
          <a:lstStyle>
            <a:lvl1pPr>
              <a:defRPr sz="21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a:t>Title 5:……………………………………..</a:t>
            </a:r>
          </a:p>
        </p:txBody>
      </p:sp>
    </p:spTree>
    <p:extLst>
      <p:ext uri="{BB962C8B-B14F-4D97-AF65-F5344CB8AC3E}">
        <p14:creationId xmlns:p14="http://schemas.microsoft.com/office/powerpoint/2010/main" val="3072030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9"/>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7/16/2024</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9"/>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8"/>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5"/>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9"/>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9"/>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7/16/2024</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9"/>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8"/>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5"/>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 ………………………………………</a:t>
            </a:r>
          </a:p>
        </p:txBody>
      </p:sp>
    </p:spTree>
    <p:extLst>
      <p:ext uri="{BB962C8B-B14F-4D97-AF65-F5344CB8AC3E}">
        <p14:creationId xmlns:p14="http://schemas.microsoft.com/office/powerpoint/2010/main" val="314880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9"/>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7/16/2024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9"/>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8"/>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5"/>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1" y="963168"/>
            <a:ext cx="8674100" cy="513283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985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61"/>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7/16/2024</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61"/>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30"/>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7"/>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5"/>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9"/>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7/16/2024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9"/>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8"/>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938540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61"/>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7/16/2024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61"/>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30"/>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7"/>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2" y="1227550"/>
            <a:ext cx="8674100" cy="486844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4231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7"/>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61"/>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7/16/2024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61"/>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30"/>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629018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61"/>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7/16/2024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61"/>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30"/>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7"/>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2" y="1164924"/>
            <a:ext cx="8674100" cy="493107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6482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83" r:id="rId5"/>
    <p:sldLayoutId id="2147483679" r:id="rId6"/>
    <p:sldLayoutId id="2147483680" r:id="rId7"/>
    <p:sldLayoutId id="2147483681" r:id="rId8"/>
    <p:sldLayoutId id="2147483682" r:id="rId9"/>
    <p:sldLayoutId id="2147483678" r:id="rId10"/>
    <p:sldLayoutId id="2147483684"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8507" y="1099366"/>
            <a:ext cx="2380775" cy="714731"/>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289976" y="2521810"/>
            <a:ext cx="5506863" cy="636595"/>
          </a:xfrm>
          <a:prstGeom prst="rect">
            <a:avLst/>
          </a:prstGeom>
        </p:spPr>
        <p:txBody>
          <a:bodyPr lIns="68580" tIns="34291" rIns="68580" bIns="34291"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sz="4051" dirty="0"/>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328507" y="3418842"/>
            <a:ext cx="7960407" cy="636595"/>
          </a:xfrm>
          <a:prstGeom prst="rect">
            <a:avLst/>
          </a:prstGeom>
        </p:spPr>
        <p:txBody>
          <a:bodyPr lIns="68580" tIns="34291" rIns="68580" bIns="34291"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sz="2100" b="0" dirty="0">
              <a:solidFill>
                <a:schemeClr val="tx1"/>
              </a:solidFill>
            </a:endParaRPr>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a:xfrm>
            <a:off x="9156511" y="6492875"/>
            <a:ext cx="2743200" cy="365125"/>
          </a:xfrm>
          <a:prstGeom prst="rect">
            <a:avLst/>
          </a:prstGeom>
        </p:spPr>
        <p:txBody>
          <a:bodyPr/>
          <a:lstStyle>
            <a:defPPr>
              <a:defRPr lang="en-US"/>
            </a:defPPr>
            <a:lvl1pPr marL="0" algn="r" defTabSz="914377" rtl="0" eaLnBrk="1" latinLnBrk="0" hangingPunct="1">
              <a:defRPr sz="1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9EA0BE3B-158A-4EDF-80DC-E394A0D1600F}" type="slidenum">
              <a:rPr lang="en-US" smtClean="0"/>
              <a:pPr/>
              <a:t>1</a:t>
            </a:fld>
            <a:endParaRPr lang="en-US"/>
          </a:p>
        </p:txBody>
      </p:sp>
      <p:sp>
        <p:nvSpPr>
          <p:cNvPr id="5" name="Title 6">
            <a:extLst>
              <a:ext uri="{FF2B5EF4-FFF2-40B4-BE49-F238E27FC236}">
                <a16:creationId xmlns:a16="http://schemas.microsoft.com/office/drawing/2014/main" id="{776BA02E-C0B0-953C-F6CD-04F8608E9321}"/>
              </a:ext>
            </a:extLst>
          </p:cNvPr>
          <p:cNvSpPr txBox="1">
            <a:spLocks/>
          </p:cNvSpPr>
          <p:nvPr/>
        </p:nvSpPr>
        <p:spPr>
          <a:xfrm>
            <a:off x="289975" y="3025723"/>
            <a:ext cx="7592528" cy="492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sz="3200" dirty="0"/>
              <a:t>Xây dựng </a:t>
            </a:r>
            <a:r>
              <a:rPr lang="vi-VN" sz="3200" dirty="0" err="1"/>
              <a:t>website</a:t>
            </a:r>
            <a:r>
              <a:rPr lang="vi-VN" sz="3200" dirty="0"/>
              <a:t> hỗ trợ kinh doanh thời trang</a:t>
            </a:r>
            <a:endParaRPr lang="vi-VN" sz="8000" dirty="0"/>
          </a:p>
        </p:txBody>
      </p:sp>
      <p:sp>
        <p:nvSpPr>
          <p:cNvPr id="6" name="Title 6">
            <a:extLst>
              <a:ext uri="{FF2B5EF4-FFF2-40B4-BE49-F238E27FC236}">
                <a16:creationId xmlns:a16="http://schemas.microsoft.com/office/drawing/2014/main" id="{9175B0CD-33C7-E0F6-4195-9CBB1EC3EE6B}"/>
              </a:ext>
            </a:extLst>
          </p:cNvPr>
          <p:cNvSpPr txBox="1">
            <a:spLocks/>
          </p:cNvSpPr>
          <p:nvPr/>
        </p:nvSpPr>
        <p:spPr>
          <a:xfrm>
            <a:off x="289975" y="4304783"/>
            <a:ext cx="6203008" cy="636595"/>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nSpc>
                <a:spcPct val="100000"/>
              </a:lnSpc>
            </a:pPr>
            <a:r>
              <a:rPr lang="en-US" sz="1800" b="0" dirty="0"/>
              <a:t>Sinh </a:t>
            </a:r>
            <a:r>
              <a:rPr lang="en-US" sz="1800" b="0" dirty="0" err="1"/>
              <a:t>viên</a:t>
            </a:r>
            <a:r>
              <a:rPr lang="en-US" sz="1800" b="0" dirty="0"/>
              <a:t> </a:t>
            </a:r>
            <a:r>
              <a:rPr lang="en-US" sz="1800" b="0" dirty="0" err="1"/>
              <a:t>thực</a:t>
            </a:r>
            <a:r>
              <a:rPr lang="en-US" sz="1800" b="0" dirty="0"/>
              <a:t> </a:t>
            </a:r>
            <a:r>
              <a:rPr lang="en-US" sz="1800" b="0" dirty="0" err="1"/>
              <a:t>hiện</a:t>
            </a:r>
            <a:r>
              <a:rPr lang="en-US" sz="1800" b="0" dirty="0"/>
              <a:t>:	</a:t>
            </a:r>
            <a:r>
              <a:rPr lang="vi-VN" sz="1800" b="0" dirty="0"/>
              <a:t>Nguyễn Ngọc Ánh</a:t>
            </a:r>
          </a:p>
          <a:p>
            <a:pPr>
              <a:lnSpc>
                <a:spcPct val="100000"/>
              </a:lnSpc>
            </a:pPr>
            <a:r>
              <a:rPr lang="en-US" sz="1800" b="0" dirty="0" err="1"/>
              <a:t>Giảng</a:t>
            </a:r>
            <a:r>
              <a:rPr lang="en-US" sz="1800" b="0" dirty="0"/>
              <a:t> </a:t>
            </a:r>
            <a:r>
              <a:rPr lang="en-US" sz="1800" b="0" dirty="0" err="1"/>
              <a:t>viên</a:t>
            </a:r>
            <a:r>
              <a:rPr lang="en-US" sz="1800" b="0" dirty="0"/>
              <a:t> </a:t>
            </a:r>
            <a:r>
              <a:rPr lang="en-US" sz="1800" b="0" dirty="0" err="1"/>
              <a:t>hướng</a:t>
            </a:r>
            <a:r>
              <a:rPr lang="en-US" sz="1800" b="0" dirty="0"/>
              <a:t> </a:t>
            </a:r>
            <a:r>
              <a:rPr lang="en-US" sz="1800" b="0" dirty="0" err="1"/>
              <a:t>dẫn</a:t>
            </a:r>
            <a:r>
              <a:rPr lang="en-US" sz="1800" b="0" dirty="0"/>
              <a:t>: 	</a:t>
            </a:r>
            <a:r>
              <a:rPr lang="vi-VN" sz="1800" b="0" dirty="0" err="1"/>
              <a:t>ThS</a:t>
            </a:r>
            <a:r>
              <a:rPr lang="vi-VN" sz="1800" b="0" dirty="0"/>
              <a:t>. Nguyễn Hồng Phương</a:t>
            </a:r>
            <a:endParaRPr lang="en-US" sz="2400" b="0" dirty="0"/>
          </a:p>
        </p:txBody>
      </p:sp>
    </p:spTree>
    <p:extLst>
      <p:ext uri="{BB962C8B-B14F-4D97-AF65-F5344CB8AC3E}">
        <p14:creationId xmlns:p14="http://schemas.microsoft.com/office/powerpoint/2010/main" val="3584753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6" name="Title 2">
            <a:extLst>
              <a:ext uri="{FF2B5EF4-FFF2-40B4-BE49-F238E27FC236}">
                <a16:creationId xmlns:a16="http://schemas.microsoft.com/office/drawing/2014/main" id="{6ED7819E-4E43-DA42-BFBF-364A5B3FAF9B}"/>
              </a:ext>
            </a:extLst>
          </p:cNvPr>
          <p:cNvSpPr>
            <a:spLocks noGrp="1"/>
          </p:cNvSpPr>
          <p:nvPr>
            <p:ph type="title"/>
          </p:nvPr>
        </p:nvSpPr>
        <p:spPr>
          <a:xfrm>
            <a:off x="235079" y="78616"/>
            <a:ext cx="8673847" cy="451739"/>
          </a:xfrm>
        </p:spPr>
        <p:txBody>
          <a:bodyPr/>
          <a:lstStyle/>
          <a:p>
            <a:r>
              <a:rPr lang="vi-VN" dirty="0"/>
              <a:t>2. Thiết kế và xây dựng hệ thống </a:t>
            </a:r>
            <a:endParaRPr lang="en-US" dirty="0"/>
          </a:p>
        </p:txBody>
      </p:sp>
      <p:pic>
        <p:nvPicPr>
          <p:cNvPr id="2" name="Hình ảnh 1" descr="Ảnh có chứa văn bản, ảnh chụp màn hình, biểu đồ, Phông chữ&#10;&#10;Mô tả được tạo tự động">
            <a:extLst>
              <a:ext uri="{FF2B5EF4-FFF2-40B4-BE49-F238E27FC236}">
                <a16:creationId xmlns:a16="http://schemas.microsoft.com/office/drawing/2014/main" id="{0AFCB935-5637-6A15-45EA-331A65D76408}"/>
              </a:ext>
            </a:extLst>
          </p:cNvPr>
          <p:cNvPicPr>
            <a:picLocks noChangeAspect="1"/>
          </p:cNvPicPr>
          <p:nvPr/>
        </p:nvPicPr>
        <p:blipFill>
          <a:blip r:embed="rId3"/>
          <a:stretch>
            <a:fillRect/>
          </a:stretch>
        </p:blipFill>
        <p:spPr>
          <a:xfrm>
            <a:off x="0" y="942302"/>
            <a:ext cx="9144000" cy="5217879"/>
          </a:xfrm>
          <a:prstGeom prst="rect">
            <a:avLst/>
          </a:prstGeom>
        </p:spPr>
      </p:pic>
      <p:sp>
        <p:nvSpPr>
          <p:cNvPr id="9" name="Google Shape;223;p5">
            <a:extLst>
              <a:ext uri="{FF2B5EF4-FFF2-40B4-BE49-F238E27FC236}">
                <a16:creationId xmlns:a16="http://schemas.microsoft.com/office/drawing/2014/main" id="{6FD390E0-40E8-A568-62A8-33FB681058A4}"/>
              </a:ext>
            </a:extLst>
          </p:cNvPr>
          <p:cNvSpPr txBox="1"/>
          <p:nvPr/>
        </p:nvSpPr>
        <p:spPr>
          <a:xfrm>
            <a:off x="2005584" y="5915701"/>
            <a:ext cx="5132832" cy="572700"/>
          </a:xfrm>
          <a:prstGeom prst="rect">
            <a:avLst/>
          </a:prstGeom>
          <a:noFill/>
          <a:ln>
            <a:noFill/>
          </a:ln>
        </p:spPr>
        <p:txBody>
          <a:bodyPr spcFirstLastPara="1" wrap="square" lIns="91425" tIns="91425" rIns="91425" bIns="91425" anchor="t" anchorCtr="0">
            <a:noAutofit/>
          </a:bodyPr>
          <a:lstStyle/>
          <a:p>
            <a:pPr algn="ctr">
              <a:buClr>
                <a:srgbClr val="000000"/>
              </a:buClr>
              <a:buSzPts val="3000"/>
            </a:pPr>
            <a:r>
              <a:rPr lang="vi-VN" sz="2800" b="1" dirty="0">
                <a:solidFill>
                  <a:srgbClr val="000000"/>
                </a:solidFill>
                <a:latin typeface="Fira Sans Condensed"/>
                <a:ea typeface="Fira Sans Condensed"/>
                <a:cs typeface="Fira Sans Condensed"/>
                <a:sym typeface="Fira Sans Condensed"/>
              </a:rPr>
              <a:t>Thiết kế cơ sở dữ liệu </a:t>
            </a:r>
            <a:endParaRPr sz="2800" b="1" dirty="0">
              <a:solidFill>
                <a:srgbClr val="000000"/>
              </a:solidFill>
              <a:latin typeface="Fira Sans Condensed"/>
              <a:ea typeface="Fira Sans Condensed"/>
              <a:cs typeface="Fira Sans Condensed"/>
              <a:sym typeface="Fira Sans Condensed"/>
            </a:endParaRPr>
          </a:p>
        </p:txBody>
      </p:sp>
    </p:spTree>
    <p:extLst>
      <p:ext uri="{BB962C8B-B14F-4D97-AF65-F5344CB8AC3E}">
        <p14:creationId xmlns:p14="http://schemas.microsoft.com/office/powerpoint/2010/main" val="2156563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6" name="Title 2">
            <a:extLst>
              <a:ext uri="{FF2B5EF4-FFF2-40B4-BE49-F238E27FC236}">
                <a16:creationId xmlns:a16="http://schemas.microsoft.com/office/drawing/2014/main" id="{6ED7819E-4E43-DA42-BFBF-364A5B3FAF9B}"/>
              </a:ext>
            </a:extLst>
          </p:cNvPr>
          <p:cNvSpPr>
            <a:spLocks noGrp="1"/>
          </p:cNvSpPr>
          <p:nvPr>
            <p:ph type="title"/>
          </p:nvPr>
        </p:nvSpPr>
        <p:spPr>
          <a:xfrm>
            <a:off x="235079" y="78616"/>
            <a:ext cx="8673847" cy="451739"/>
          </a:xfrm>
        </p:spPr>
        <p:txBody>
          <a:bodyPr/>
          <a:lstStyle/>
          <a:p>
            <a:r>
              <a:rPr lang="vi-VN" dirty="0"/>
              <a:t>2. Thiết kế và xây dựng hệ thống </a:t>
            </a:r>
            <a:endParaRPr lang="en-US" dirty="0"/>
          </a:p>
        </p:txBody>
      </p:sp>
      <p:pic>
        <p:nvPicPr>
          <p:cNvPr id="2" name="Hình ảnh 1" descr="Ảnh có chứa văn bản, ảnh chụp màn hình, biểu đồ, Phông chữ&#10;&#10;Mô tả được tạo tự động">
            <a:extLst>
              <a:ext uri="{FF2B5EF4-FFF2-40B4-BE49-F238E27FC236}">
                <a16:creationId xmlns:a16="http://schemas.microsoft.com/office/drawing/2014/main" id="{0AFCB935-5637-6A15-45EA-331A65D76408}"/>
              </a:ext>
            </a:extLst>
          </p:cNvPr>
          <p:cNvPicPr>
            <a:picLocks noChangeAspect="1"/>
          </p:cNvPicPr>
          <p:nvPr/>
        </p:nvPicPr>
        <p:blipFill rotWithShape="1">
          <a:blip r:embed="rId3"/>
          <a:srcRect l="941" t="1296" r="55760" b="-1225"/>
          <a:stretch/>
        </p:blipFill>
        <p:spPr>
          <a:xfrm>
            <a:off x="1793240" y="892686"/>
            <a:ext cx="5577840" cy="5679442"/>
          </a:xfrm>
          <a:prstGeom prst="rect">
            <a:avLst/>
          </a:prstGeom>
        </p:spPr>
      </p:pic>
    </p:spTree>
    <p:extLst>
      <p:ext uri="{BB962C8B-B14F-4D97-AF65-F5344CB8AC3E}">
        <p14:creationId xmlns:p14="http://schemas.microsoft.com/office/powerpoint/2010/main" val="12192985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6" name="Title 2">
            <a:extLst>
              <a:ext uri="{FF2B5EF4-FFF2-40B4-BE49-F238E27FC236}">
                <a16:creationId xmlns:a16="http://schemas.microsoft.com/office/drawing/2014/main" id="{6ED7819E-4E43-DA42-BFBF-364A5B3FAF9B}"/>
              </a:ext>
            </a:extLst>
          </p:cNvPr>
          <p:cNvSpPr>
            <a:spLocks noGrp="1"/>
          </p:cNvSpPr>
          <p:nvPr>
            <p:ph type="title"/>
          </p:nvPr>
        </p:nvSpPr>
        <p:spPr>
          <a:xfrm>
            <a:off x="235079" y="78616"/>
            <a:ext cx="8673847" cy="451739"/>
          </a:xfrm>
        </p:spPr>
        <p:txBody>
          <a:bodyPr/>
          <a:lstStyle/>
          <a:p>
            <a:r>
              <a:rPr lang="vi-VN" dirty="0"/>
              <a:t>2. Thiết kế và xây dựng hệ thống </a:t>
            </a:r>
            <a:endParaRPr lang="en-US" dirty="0"/>
          </a:p>
        </p:txBody>
      </p:sp>
      <p:pic>
        <p:nvPicPr>
          <p:cNvPr id="2" name="Hình ảnh 1" descr="Ảnh có chứa văn bản, ảnh chụp màn hình, biểu đồ, Phông chữ&#10;&#10;Mô tả được tạo tự động">
            <a:extLst>
              <a:ext uri="{FF2B5EF4-FFF2-40B4-BE49-F238E27FC236}">
                <a16:creationId xmlns:a16="http://schemas.microsoft.com/office/drawing/2014/main" id="{0AFCB935-5637-6A15-45EA-331A65D76408}"/>
              </a:ext>
            </a:extLst>
          </p:cNvPr>
          <p:cNvPicPr>
            <a:picLocks noChangeAspect="1"/>
          </p:cNvPicPr>
          <p:nvPr/>
        </p:nvPicPr>
        <p:blipFill rotWithShape="1">
          <a:blip r:embed="rId3"/>
          <a:srcRect l="31973" t="68" r="1409" b="-1224"/>
          <a:stretch/>
        </p:blipFill>
        <p:spPr>
          <a:xfrm>
            <a:off x="792480" y="822960"/>
            <a:ext cx="7787640" cy="5749168"/>
          </a:xfrm>
          <a:prstGeom prst="rect">
            <a:avLst/>
          </a:prstGeom>
        </p:spPr>
      </p:pic>
    </p:spTree>
    <p:extLst>
      <p:ext uri="{BB962C8B-B14F-4D97-AF65-F5344CB8AC3E}">
        <p14:creationId xmlns:p14="http://schemas.microsoft.com/office/powerpoint/2010/main" val="22936793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pPr/>
              <a:t>13</a:t>
            </a:fld>
            <a:endParaRPr lang="en-US" dirty="0"/>
          </a:p>
        </p:txBody>
      </p:sp>
      <p:sp>
        <p:nvSpPr>
          <p:cNvPr id="6" name="Title 2">
            <a:extLst>
              <a:ext uri="{FF2B5EF4-FFF2-40B4-BE49-F238E27FC236}">
                <a16:creationId xmlns:a16="http://schemas.microsoft.com/office/drawing/2014/main" id="{6ED7819E-4E43-DA42-BFBF-364A5B3FAF9B}"/>
              </a:ext>
            </a:extLst>
          </p:cNvPr>
          <p:cNvSpPr>
            <a:spLocks noGrp="1"/>
          </p:cNvSpPr>
          <p:nvPr>
            <p:ph type="title"/>
          </p:nvPr>
        </p:nvSpPr>
        <p:spPr>
          <a:xfrm>
            <a:off x="235079" y="78616"/>
            <a:ext cx="8673847" cy="451739"/>
          </a:xfrm>
        </p:spPr>
        <p:txBody>
          <a:bodyPr/>
          <a:lstStyle/>
          <a:p>
            <a:r>
              <a:rPr lang="vi-VN" dirty="0"/>
              <a:t>2. Thiết kế và xây dựng hệ thống </a:t>
            </a:r>
            <a:endParaRPr lang="en-US" dirty="0"/>
          </a:p>
        </p:txBody>
      </p:sp>
      <p:sp>
        <p:nvSpPr>
          <p:cNvPr id="9" name="Google Shape;223;p5">
            <a:extLst>
              <a:ext uri="{FF2B5EF4-FFF2-40B4-BE49-F238E27FC236}">
                <a16:creationId xmlns:a16="http://schemas.microsoft.com/office/drawing/2014/main" id="{6FD390E0-40E8-A568-62A8-33FB681058A4}"/>
              </a:ext>
            </a:extLst>
          </p:cNvPr>
          <p:cNvSpPr txBox="1"/>
          <p:nvPr/>
        </p:nvSpPr>
        <p:spPr>
          <a:xfrm>
            <a:off x="-228329" y="796325"/>
            <a:ext cx="5132832" cy="572700"/>
          </a:xfrm>
          <a:prstGeom prst="rect">
            <a:avLst/>
          </a:prstGeom>
          <a:noFill/>
          <a:ln>
            <a:noFill/>
          </a:ln>
        </p:spPr>
        <p:txBody>
          <a:bodyPr spcFirstLastPara="1" wrap="square" lIns="91425" tIns="91425" rIns="91425" bIns="91425" anchor="t" anchorCtr="0">
            <a:noAutofit/>
          </a:bodyPr>
          <a:lstStyle/>
          <a:p>
            <a:pPr algn="ctr">
              <a:buClr>
                <a:srgbClr val="000000"/>
              </a:buClr>
              <a:buSzPts val="3000"/>
            </a:pPr>
            <a:r>
              <a:rPr lang="vi-VN" sz="2800" b="1" dirty="0">
                <a:solidFill>
                  <a:srgbClr val="000000"/>
                </a:solidFill>
                <a:latin typeface="Fira Sans Condensed"/>
                <a:ea typeface="Fira Sans Condensed"/>
                <a:cs typeface="Fira Sans Condensed"/>
                <a:sym typeface="Fira Sans Condensed"/>
              </a:rPr>
              <a:t>Kiến trúc phần mềm</a:t>
            </a:r>
            <a:endParaRPr sz="2800" b="1" dirty="0">
              <a:solidFill>
                <a:srgbClr val="000000"/>
              </a:solidFill>
              <a:latin typeface="Fira Sans Condensed"/>
              <a:ea typeface="Fira Sans Condensed"/>
              <a:cs typeface="Fira Sans Condensed"/>
              <a:sym typeface="Fira Sans Condensed"/>
            </a:endParaRPr>
          </a:p>
        </p:txBody>
      </p:sp>
      <p:pic>
        <p:nvPicPr>
          <p:cNvPr id="11" name="Hình ảnh 10" descr="Ảnh có chứa văn bản, ảnh chụp màn hình, Phông chữ, số&#10;&#10;Mô tả được tạo tự động">
            <a:extLst>
              <a:ext uri="{FF2B5EF4-FFF2-40B4-BE49-F238E27FC236}">
                <a16:creationId xmlns:a16="http://schemas.microsoft.com/office/drawing/2014/main" id="{F141C722-285F-53D1-4514-A495EE3211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7882" y="2794723"/>
            <a:ext cx="6380001" cy="3266952"/>
          </a:xfrm>
          <a:prstGeom prst="rect">
            <a:avLst/>
          </a:prstGeom>
        </p:spPr>
      </p:pic>
      <p:sp>
        <p:nvSpPr>
          <p:cNvPr id="14" name="Google Shape;484;p25">
            <a:extLst>
              <a:ext uri="{FF2B5EF4-FFF2-40B4-BE49-F238E27FC236}">
                <a16:creationId xmlns:a16="http://schemas.microsoft.com/office/drawing/2014/main" id="{F650C284-7A7B-D3A8-E0EE-AC7AB0754478}"/>
              </a:ext>
            </a:extLst>
          </p:cNvPr>
          <p:cNvSpPr txBox="1"/>
          <p:nvPr/>
        </p:nvSpPr>
        <p:spPr>
          <a:xfrm>
            <a:off x="-228330" y="1301950"/>
            <a:ext cx="9216213" cy="1258561"/>
          </a:xfrm>
          <a:prstGeom prst="rect">
            <a:avLst/>
          </a:prstGeom>
          <a:noFill/>
          <a:ln>
            <a:noFill/>
          </a:ln>
        </p:spPr>
        <p:txBody>
          <a:bodyPr spcFirstLastPara="1" wrap="square" lIns="91425" tIns="91425" rIns="91425" bIns="91425" anchor="t" anchorCtr="0">
            <a:noAutofit/>
          </a:bodyPr>
          <a:lstStyle/>
          <a:p>
            <a:pPr marL="914377" lvl="1" indent="-355591">
              <a:lnSpc>
                <a:spcPct val="150000"/>
              </a:lnSpc>
              <a:buClr>
                <a:srgbClr val="000000"/>
              </a:buClr>
              <a:buSzPts val="2000"/>
              <a:buFont typeface="Fira Sans Condensed"/>
              <a:buChar char="○"/>
            </a:pPr>
            <a:r>
              <a:rPr lang="vi-VN" dirty="0"/>
              <a:t>Sử dụng mô hình </a:t>
            </a:r>
            <a:r>
              <a:rPr lang="vi-VN" dirty="0" err="1"/>
              <a:t>RestfullAPI</a:t>
            </a:r>
            <a:endParaRPr lang="vi-VN" dirty="0"/>
          </a:p>
          <a:p>
            <a:pPr marL="914377" lvl="1" indent="-355591">
              <a:lnSpc>
                <a:spcPct val="150000"/>
              </a:lnSpc>
              <a:buClr>
                <a:srgbClr val="000000"/>
              </a:buClr>
              <a:buSzPts val="2000"/>
              <a:buFont typeface="Fira Sans Condensed"/>
              <a:buChar char="○"/>
            </a:pPr>
            <a:r>
              <a:rPr lang="vi-VN" dirty="0"/>
              <a:t>Server và giao diện được tách riêng và giao tiếp với nhau qua giao thức </a:t>
            </a:r>
            <a:r>
              <a:rPr lang="vi-VN" dirty="0" err="1"/>
              <a:t>Restfull</a:t>
            </a:r>
            <a:endParaRPr lang="vi-VN" dirty="0"/>
          </a:p>
          <a:p>
            <a:pPr marL="914377" lvl="1" indent="-355591">
              <a:lnSpc>
                <a:spcPct val="150000"/>
              </a:lnSpc>
              <a:buClr>
                <a:srgbClr val="000000"/>
              </a:buClr>
              <a:buSzPts val="2000"/>
              <a:buFont typeface="Fira Sans Condensed"/>
              <a:buChar char="○"/>
            </a:pPr>
            <a:r>
              <a:rPr lang="vi-VN" dirty="0"/>
              <a:t>Server(</a:t>
            </a:r>
            <a:r>
              <a:rPr lang="vi-VN" dirty="0" err="1"/>
              <a:t>Laravel</a:t>
            </a:r>
            <a:r>
              <a:rPr lang="vi-VN" dirty="0"/>
              <a:t>), giao diện (</a:t>
            </a:r>
            <a:r>
              <a:rPr lang="vi-VN" dirty="0" err="1"/>
              <a:t>ReactJs</a:t>
            </a:r>
            <a:r>
              <a:rPr lang="vi-VN" dirty="0"/>
              <a:t>), Cơ sở dữ liệu (</a:t>
            </a:r>
            <a:r>
              <a:rPr lang="vi-VN" dirty="0" err="1"/>
              <a:t>MySQL</a:t>
            </a:r>
            <a:r>
              <a:rPr lang="vi-VN" dirty="0"/>
              <a:t>) </a:t>
            </a:r>
            <a:endParaRPr lang="en-US" dirty="0"/>
          </a:p>
        </p:txBody>
      </p:sp>
    </p:spTree>
    <p:extLst>
      <p:ext uri="{BB962C8B-B14F-4D97-AF65-F5344CB8AC3E}">
        <p14:creationId xmlns:p14="http://schemas.microsoft.com/office/powerpoint/2010/main" val="1766414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pPr/>
              <a:t>14</a:t>
            </a:fld>
            <a:endParaRPr lang="en-US" dirty="0"/>
          </a:p>
        </p:txBody>
      </p:sp>
      <p:sp>
        <p:nvSpPr>
          <p:cNvPr id="6" name="Title 2">
            <a:extLst>
              <a:ext uri="{FF2B5EF4-FFF2-40B4-BE49-F238E27FC236}">
                <a16:creationId xmlns:a16="http://schemas.microsoft.com/office/drawing/2014/main" id="{6ED7819E-4E43-DA42-BFBF-364A5B3FAF9B}"/>
              </a:ext>
            </a:extLst>
          </p:cNvPr>
          <p:cNvSpPr>
            <a:spLocks noGrp="1"/>
          </p:cNvSpPr>
          <p:nvPr>
            <p:ph type="title"/>
          </p:nvPr>
        </p:nvSpPr>
        <p:spPr>
          <a:xfrm>
            <a:off x="235079" y="78616"/>
            <a:ext cx="8673847" cy="451739"/>
          </a:xfrm>
        </p:spPr>
        <p:txBody>
          <a:bodyPr/>
          <a:lstStyle/>
          <a:p>
            <a:r>
              <a:rPr lang="vi-VN" dirty="0"/>
              <a:t>2. Thiết kế và xây dựng hệ thống </a:t>
            </a:r>
            <a:endParaRPr lang="en-US" dirty="0"/>
          </a:p>
        </p:txBody>
      </p:sp>
      <p:sp>
        <p:nvSpPr>
          <p:cNvPr id="9" name="Google Shape;223;p5">
            <a:extLst>
              <a:ext uri="{FF2B5EF4-FFF2-40B4-BE49-F238E27FC236}">
                <a16:creationId xmlns:a16="http://schemas.microsoft.com/office/drawing/2014/main" id="{6FD390E0-40E8-A568-62A8-33FB681058A4}"/>
              </a:ext>
            </a:extLst>
          </p:cNvPr>
          <p:cNvSpPr txBox="1"/>
          <p:nvPr/>
        </p:nvSpPr>
        <p:spPr>
          <a:xfrm>
            <a:off x="-228329" y="796325"/>
            <a:ext cx="5132832" cy="572700"/>
          </a:xfrm>
          <a:prstGeom prst="rect">
            <a:avLst/>
          </a:prstGeom>
          <a:noFill/>
          <a:ln>
            <a:noFill/>
          </a:ln>
        </p:spPr>
        <p:txBody>
          <a:bodyPr spcFirstLastPara="1" wrap="square" lIns="91425" tIns="91425" rIns="91425" bIns="91425" anchor="t" anchorCtr="0">
            <a:noAutofit/>
          </a:bodyPr>
          <a:lstStyle/>
          <a:p>
            <a:pPr algn="ctr">
              <a:buClr>
                <a:srgbClr val="000000"/>
              </a:buClr>
              <a:buSzPts val="3000"/>
            </a:pPr>
            <a:r>
              <a:rPr lang="vi-VN" sz="2800" b="1" dirty="0">
                <a:solidFill>
                  <a:srgbClr val="000000"/>
                </a:solidFill>
                <a:latin typeface="Fira Sans Condensed"/>
                <a:ea typeface="Fira Sans Condensed"/>
                <a:cs typeface="Fira Sans Condensed"/>
                <a:sym typeface="Fira Sans Condensed"/>
              </a:rPr>
              <a:t>Công nghệ sử dụng</a:t>
            </a:r>
            <a:endParaRPr sz="2800" b="1" dirty="0">
              <a:solidFill>
                <a:srgbClr val="000000"/>
              </a:solidFill>
              <a:latin typeface="Fira Sans Condensed"/>
              <a:ea typeface="Fira Sans Condensed"/>
              <a:cs typeface="Fira Sans Condensed"/>
              <a:sym typeface="Fira Sans Condensed"/>
            </a:endParaRPr>
          </a:p>
        </p:txBody>
      </p:sp>
      <p:pic>
        <p:nvPicPr>
          <p:cNvPr id="3" name="Hình ảnh 2">
            <a:extLst>
              <a:ext uri="{FF2B5EF4-FFF2-40B4-BE49-F238E27FC236}">
                <a16:creationId xmlns:a16="http://schemas.microsoft.com/office/drawing/2014/main" id="{6AC42CCC-D640-A293-9A31-12FF8071A582}"/>
              </a:ext>
            </a:extLst>
          </p:cNvPr>
          <p:cNvPicPr>
            <a:picLocks noChangeAspect="1"/>
          </p:cNvPicPr>
          <p:nvPr/>
        </p:nvPicPr>
        <p:blipFill>
          <a:blip r:embed="rId3"/>
          <a:stretch>
            <a:fillRect/>
          </a:stretch>
        </p:blipFill>
        <p:spPr>
          <a:xfrm>
            <a:off x="1333358" y="1634995"/>
            <a:ext cx="6562725" cy="3695700"/>
          </a:xfrm>
          <a:prstGeom prst="rect">
            <a:avLst/>
          </a:prstGeom>
        </p:spPr>
      </p:pic>
    </p:spTree>
    <p:extLst>
      <p:ext uri="{BB962C8B-B14F-4D97-AF65-F5344CB8AC3E}">
        <p14:creationId xmlns:p14="http://schemas.microsoft.com/office/powerpoint/2010/main" val="4215683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D91CA00-8B5A-4B5F-AE21-CF0691D64D53}"/>
              </a:ext>
            </a:extLst>
          </p:cNvPr>
          <p:cNvSpPr>
            <a:spLocks noGrp="1"/>
          </p:cNvSpPr>
          <p:nvPr>
            <p:ph type="sldNum" sz="quarter" idx="12"/>
          </p:nvPr>
        </p:nvSpPr>
        <p:spPr/>
        <p:txBody>
          <a:bodyPr/>
          <a:lstStyle/>
          <a:p>
            <a:fld id="{9EA0BE3B-158A-4EDF-80DC-E394A0D1600F}" type="slidenum">
              <a:rPr lang="en-US" smtClean="0"/>
              <a:pPr/>
              <a:t>15</a:t>
            </a:fld>
            <a:endParaRPr lang="en-US"/>
          </a:p>
        </p:txBody>
      </p:sp>
      <p:sp>
        <p:nvSpPr>
          <p:cNvPr id="5" name="Title 2">
            <a:extLst>
              <a:ext uri="{FF2B5EF4-FFF2-40B4-BE49-F238E27FC236}">
                <a16:creationId xmlns:a16="http://schemas.microsoft.com/office/drawing/2014/main" id="{911757F8-0EDB-7438-5898-15C26E7FF627}"/>
              </a:ext>
            </a:extLst>
          </p:cNvPr>
          <p:cNvSpPr>
            <a:spLocks noGrp="1"/>
          </p:cNvSpPr>
          <p:nvPr>
            <p:ph type="title"/>
          </p:nvPr>
        </p:nvSpPr>
        <p:spPr>
          <a:xfrm>
            <a:off x="3408979" y="3195267"/>
            <a:ext cx="6222703" cy="467471"/>
          </a:xfrm>
        </p:spPr>
        <p:txBody>
          <a:bodyPr/>
          <a:lstStyle/>
          <a:p>
            <a:r>
              <a:rPr lang="vi-VN" sz="2700" dirty="0"/>
              <a:t>3. Kết quả cài đặt</a:t>
            </a:r>
            <a:endParaRPr lang="en-US" sz="2700" dirty="0"/>
          </a:p>
        </p:txBody>
      </p:sp>
    </p:spTree>
    <p:extLst>
      <p:ext uri="{BB962C8B-B14F-4D97-AF65-F5344CB8AC3E}">
        <p14:creationId xmlns:p14="http://schemas.microsoft.com/office/powerpoint/2010/main" val="4252425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pPr/>
              <a:t>16</a:t>
            </a:fld>
            <a:endParaRPr lang="en-US" dirty="0"/>
          </a:p>
        </p:txBody>
      </p:sp>
      <p:sp>
        <p:nvSpPr>
          <p:cNvPr id="6" name="Title 2">
            <a:extLst>
              <a:ext uri="{FF2B5EF4-FFF2-40B4-BE49-F238E27FC236}">
                <a16:creationId xmlns:a16="http://schemas.microsoft.com/office/drawing/2014/main" id="{6ED7819E-4E43-DA42-BFBF-364A5B3FAF9B}"/>
              </a:ext>
            </a:extLst>
          </p:cNvPr>
          <p:cNvSpPr>
            <a:spLocks noGrp="1"/>
          </p:cNvSpPr>
          <p:nvPr>
            <p:ph type="title"/>
          </p:nvPr>
        </p:nvSpPr>
        <p:spPr>
          <a:xfrm>
            <a:off x="235079" y="78616"/>
            <a:ext cx="8673847" cy="451739"/>
          </a:xfrm>
        </p:spPr>
        <p:txBody>
          <a:bodyPr/>
          <a:lstStyle/>
          <a:p>
            <a:r>
              <a:rPr lang="vi-VN" dirty="0"/>
              <a:t>3</a:t>
            </a:r>
            <a:r>
              <a:rPr lang="vi-VN"/>
              <a:t>. </a:t>
            </a:r>
            <a:r>
              <a:rPr lang="vi-VN" dirty="0"/>
              <a:t>Kết quả cài đặt </a:t>
            </a:r>
            <a:endParaRPr lang="en-US" dirty="0"/>
          </a:p>
        </p:txBody>
      </p:sp>
      <p:sp>
        <p:nvSpPr>
          <p:cNvPr id="9" name="Google Shape;223;p5">
            <a:extLst>
              <a:ext uri="{FF2B5EF4-FFF2-40B4-BE49-F238E27FC236}">
                <a16:creationId xmlns:a16="http://schemas.microsoft.com/office/drawing/2014/main" id="{6FD390E0-40E8-A568-62A8-33FB681058A4}"/>
              </a:ext>
            </a:extLst>
          </p:cNvPr>
          <p:cNvSpPr txBox="1"/>
          <p:nvPr/>
        </p:nvSpPr>
        <p:spPr>
          <a:xfrm>
            <a:off x="-560832" y="1085486"/>
            <a:ext cx="5132832" cy="572700"/>
          </a:xfrm>
          <a:prstGeom prst="rect">
            <a:avLst/>
          </a:prstGeom>
          <a:noFill/>
          <a:ln>
            <a:noFill/>
          </a:ln>
        </p:spPr>
        <p:txBody>
          <a:bodyPr spcFirstLastPara="1" wrap="square" lIns="91425" tIns="91425" rIns="91425" bIns="91425" anchor="t" anchorCtr="0">
            <a:noAutofit/>
          </a:bodyPr>
          <a:lstStyle/>
          <a:p>
            <a:pPr algn="ctr">
              <a:buClr>
                <a:srgbClr val="000000"/>
              </a:buClr>
              <a:buSzPts val="3000"/>
            </a:pPr>
            <a:r>
              <a:rPr lang="vi-VN" sz="3200" b="1" dirty="0" err="1">
                <a:solidFill>
                  <a:srgbClr val="000000"/>
                </a:solidFill>
                <a:latin typeface="Fira Sans Condensed"/>
                <a:ea typeface="Fira Sans Condensed"/>
                <a:cs typeface="Fira Sans Condensed"/>
                <a:sym typeface="Fira Sans Condensed"/>
              </a:rPr>
              <a:t>Deploy</a:t>
            </a:r>
            <a:endParaRPr sz="2800" b="1" dirty="0">
              <a:solidFill>
                <a:srgbClr val="000000"/>
              </a:solidFill>
              <a:latin typeface="Fira Sans Condensed"/>
              <a:ea typeface="Fira Sans Condensed"/>
              <a:cs typeface="Fira Sans Condensed"/>
              <a:sym typeface="Fira Sans Condensed"/>
            </a:endParaRPr>
          </a:p>
        </p:txBody>
      </p:sp>
      <p:sp>
        <p:nvSpPr>
          <p:cNvPr id="2" name="Google Shape;404;p17">
            <a:extLst>
              <a:ext uri="{FF2B5EF4-FFF2-40B4-BE49-F238E27FC236}">
                <a16:creationId xmlns:a16="http://schemas.microsoft.com/office/drawing/2014/main" id="{5BA22BAA-0597-CC47-E72B-D518BA20E9E7}"/>
              </a:ext>
            </a:extLst>
          </p:cNvPr>
          <p:cNvSpPr txBox="1"/>
          <p:nvPr/>
        </p:nvSpPr>
        <p:spPr>
          <a:xfrm>
            <a:off x="368827" y="2053808"/>
            <a:ext cx="5796943" cy="3046948"/>
          </a:xfrm>
          <a:prstGeom prst="rect">
            <a:avLst/>
          </a:prstGeom>
          <a:noFill/>
          <a:ln>
            <a:noFill/>
          </a:ln>
        </p:spPr>
        <p:txBody>
          <a:bodyPr spcFirstLastPara="1" wrap="square" lIns="91425" tIns="45700" rIns="91425" bIns="45700" anchor="t" anchorCtr="0">
            <a:spAutoFit/>
          </a:bodyPr>
          <a:lstStyle/>
          <a:p>
            <a:pPr>
              <a:lnSpc>
                <a:spcPct val="150000"/>
              </a:lnSpc>
            </a:pPr>
            <a:r>
              <a:rPr lang="vi-VN" sz="2400" dirty="0">
                <a:solidFill>
                  <a:srgbClr val="000000"/>
                </a:solidFill>
                <a:latin typeface="Fira Sans Condensed"/>
                <a:ea typeface="Fira Sans Condensed"/>
                <a:cs typeface="Fira Sans Condensed"/>
                <a:sym typeface="Fira Sans Condensed"/>
              </a:rPr>
              <a:t>Dịch vụ máy chủ </a:t>
            </a:r>
            <a:r>
              <a:rPr lang="vi-VN" sz="2400" dirty="0" err="1">
                <a:solidFill>
                  <a:srgbClr val="000000"/>
                </a:solidFill>
                <a:latin typeface="Fira Sans Condensed"/>
                <a:ea typeface="Fira Sans Condensed"/>
                <a:cs typeface="Fira Sans Condensed"/>
                <a:sym typeface="Fira Sans Condensed"/>
              </a:rPr>
              <a:t>cloud</a:t>
            </a:r>
            <a:r>
              <a:rPr lang="vi-VN" sz="2400" dirty="0">
                <a:solidFill>
                  <a:srgbClr val="000000"/>
                </a:solidFill>
                <a:latin typeface="Fira Sans Condensed"/>
                <a:ea typeface="Fira Sans Condensed"/>
                <a:cs typeface="Fira Sans Condensed"/>
                <a:sym typeface="Fira Sans Condensed"/>
              </a:rPr>
              <a:t>: AWS EC2</a:t>
            </a:r>
            <a:endParaRPr lang="vi-VN" sz="2400" dirty="0">
              <a:latin typeface="Fira Sans Condensed"/>
              <a:ea typeface="Fira Sans Condensed"/>
              <a:cs typeface="Fira Sans Condensed"/>
              <a:sym typeface="Fira Sans Condensed"/>
            </a:endParaRPr>
          </a:p>
          <a:p>
            <a:pPr>
              <a:lnSpc>
                <a:spcPct val="150000"/>
              </a:lnSpc>
            </a:pPr>
            <a:r>
              <a:rPr lang="vi-VN" sz="2400" dirty="0">
                <a:latin typeface="Fira Sans Condensed"/>
                <a:ea typeface="Fira Sans Condensed"/>
                <a:cs typeface="Fira Sans Condensed"/>
                <a:sym typeface="Fira Sans Condensed"/>
              </a:rPr>
              <a:t>Hệ điều hành sử dụng: </a:t>
            </a:r>
            <a:r>
              <a:rPr lang="vi-VN" sz="2400" dirty="0" err="1">
                <a:latin typeface="Fira Sans Condensed"/>
                <a:ea typeface="Fira Sans Condensed"/>
                <a:cs typeface="Fira Sans Condensed"/>
                <a:sym typeface="Fira Sans Condensed"/>
              </a:rPr>
              <a:t>Ubuntu</a:t>
            </a:r>
            <a:r>
              <a:rPr lang="vi-VN" sz="2400" dirty="0">
                <a:latin typeface="Fira Sans Condensed"/>
                <a:ea typeface="Fira Sans Condensed"/>
                <a:cs typeface="Fira Sans Condensed"/>
                <a:sym typeface="Fira Sans Condensed"/>
              </a:rPr>
              <a:t> 24.04</a:t>
            </a:r>
          </a:p>
          <a:p>
            <a:pPr>
              <a:lnSpc>
                <a:spcPct val="150000"/>
              </a:lnSpc>
            </a:pPr>
            <a:r>
              <a:rPr lang="vi-VN" sz="2400" dirty="0">
                <a:latin typeface="Fira Sans Condensed"/>
                <a:ea typeface="Fira Sans Condensed"/>
                <a:cs typeface="Fira Sans Condensed"/>
                <a:sym typeface="Fira Sans Condensed"/>
              </a:rPr>
              <a:t>Địa chỉ </a:t>
            </a:r>
            <a:r>
              <a:rPr lang="vi-VN" sz="2400" dirty="0" err="1">
                <a:latin typeface="Fira Sans Condensed"/>
                <a:ea typeface="Fira Sans Condensed"/>
                <a:cs typeface="Fira Sans Condensed"/>
                <a:sym typeface="Fira Sans Condensed"/>
              </a:rPr>
              <a:t>server</a:t>
            </a:r>
            <a:r>
              <a:rPr lang="vi-VN" sz="2400" dirty="0">
                <a:latin typeface="Fira Sans Condensed"/>
                <a:ea typeface="Fira Sans Condensed"/>
                <a:cs typeface="Fira Sans Condensed"/>
                <a:sym typeface="Fira Sans Condensed"/>
              </a:rPr>
              <a:t>:   </a:t>
            </a:r>
            <a:r>
              <a:rPr lang="fr-FR" sz="2800" dirty="0">
                <a:latin typeface="Times New Roman" panose="02020603050405020304" pitchFamily="18" charset="0"/>
                <a:cs typeface="Times New Roman" panose="02020603050405020304" pitchFamily="18" charset="0"/>
              </a:rPr>
              <a:t>3.90.245.43</a:t>
            </a:r>
            <a:endParaRPr lang="vi-VN" sz="2800" dirty="0">
              <a:latin typeface="Times New Roman" panose="02020603050405020304" pitchFamily="18" charset="0"/>
              <a:cs typeface="Times New Roman" panose="02020603050405020304" pitchFamily="18" charset="0"/>
            </a:endParaRPr>
          </a:p>
          <a:p>
            <a:pPr>
              <a:lnSpc>
                <a:spcPct val="150000"/>
              </a:lnSpc>
            </a:pPr>
            <a:r>
              <a:rPr lang="vi-VN" sz="2400" dirty="0">
                <a:latin typeface="Fira Sans Condensed"/>
                <a:sym typeface="Fira Sans Condensed"/>
              </a:rPr>
              <a:t>Địa chỉ </a:t>
            </a:r>
            <a:r>
              <a:rPr lang="vi-VN" sz="2400" dirty="0" err="1">
                <a:latin typeface="Fira Sans Condensed"/>
                <a:sym typeface="Fira Sans Condensed"/>
              </a:rPr>
              <a:t>client</a:t>
            </a:r>
            <a:r>
              <a:rPr lang="vi-VN" sz="2400" dirty="0">
                <a:latin typeface="Fira Sans Condensed"/>
                <a:sym typeface="Fira Sans Condensed"/>
              </a:rPr>
              <a:t>:   </a:t>
            </a:r>
            <a:r>
              <a:rPr lang="fr-FR" sz="2800" dirty="0">
                <a:solidFill>
                  <a:srgbClr val="000000"/>
                </a:solidFill>
                <a:latin typeface="Times New Roman" panose="02020603050405020304" pitchFamily="18" charset="0"/>
              </a:rPr>
              <a:t>52.7.78.1</a:t>
            </a:r>
            <a:endParaRPr lang="vi-VN" sz="2800" dirty="0">
              <a:solidFill>
                <a:srgbClr val="000000"/>
              </a:solidFill>
              <a:latin typeface="Times New Roman" panose="02020603050405020304" pitchFamily="18" charset="0"/>
            </a:endParaRPr>
          </a:p>
          <a:p>
            <a:pPr>
              <a:lnSpc>
                <a:spcPct val="150000"/>
              </a:lnSpc>
            </a:pPr>
            <a:r>
              <a:rPr lang="vi-VN" sz="2400" dirty="0">
                <a:latin typeface="Fira Sans Condensed"/>
                <a:sym typeface="Fira Sans Condensed"/>
              </a:rPr>
              <a:t>Tên miền sử dụng:  sellsubs.pro</a:t>
            </a:r>
          </a:p>
        </p:txBody>
      </p:sp>
      <p:pic>
        <p:nvPicPr>
          <p:cNvPr id="7" name="Picture 2" descr="AWS EC2 là gì">
            <a:extLst>
              <a:ext uri="{FF2B5EF4-FFF2-40B4-BE49-F238E27FC236}">
                <a16:creationId xmlns:a16="http://schemas.microsoft.com/office/drawing/2014/main" id="{F9716D94-9D87-0276-823B-5960197B26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318" b="32683"/>
          <a:stretch/>
        </p:blipFill>
        <p:spPr bwMode="auto">
          <a:xfrm>
            <a:off x="5446994" y="2977410"/>
            <a:ext cx="3461931" cy="865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3856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pPr/>
              <a:t>17</a:t>
            </a:fld>
            <a:endParaRPr lang="en-US" dirty="0"/>
          </a:p>
        </p:txBody>
      </p:sp>
      <p:pic>
        <p:nvPicPr>
          <p:cNvPr id="3" name="Hình ảnh 2">
            <a:extLst>
              <a:ext uri="{FF2B5EF4-FFF2-40B4-BE49-F238E27FC236}">
                <a16:creationId xmlns:a16="http://schemas.microsoft.com/office/drawing/2014/main" id="{93AD9CD0-2ABC-6C4D-9798-E74C53154F20}"/>
              </a:ext>
            </a:extLst>
          </p:cNvPr>
          <p:cNvPicPr>
            <a:picLocks noChangeAspect="1"/>
          </p:cNvPicPr>
          <p:nvPr/>
        </p:nvPicPr>
        <p:blipFill>
          <a:blip r:embed="rId3"/>
          <a:stretch>
            <a:fillRect/>
          </a:stretch>
        </p:blipFill>
        <p:spPr>
          <a:xfrm>
            <a:off x="185740" y="1074739"/>
            <a:ext cx="8772525" cy="4953000"/>
          </a:xfrm>
          <a:prstGeom prst="rect">
            <a:avLst/>
          </a:prstGeom>
        </p:spPr>
      </p:pic>
      <p:sp>
        <p:nvSpPr>
          <p:cNvPr id="13" name="Title 2">
            <a:extLst>
              <a:ext uri="{FF2B5EF4-FFF2-40B4-BE49-F238E27FC236}">
                <a16:creationId xmlns:a16="http://schemas.microsoft.com/office/drawing/2014/main" id="{E56A8A3A-AC54-6600-97B2-CB644E6F3CD5}"/>
              </a:ext>
            </a:extLst>
          </p:cNvPr>
          <p:cNvSpPr>
            <a:spLocks noGrp="1"/>
          </p:cNvSpPr>
          <p:nvPr>
            <p:ph type="title"/>
          </p:nvPr>
        </p:nvSpPr>
        <p:spPr>
          <a:xfrm>
            <a:off x="235079" y="78616"/>
            <a:ext cx="8673847" cy="451739"/>
          </a:xfrm>
        </p:spPr>
        <p:txBody>
          <a:bodyPr/>
          <a:lstStyle/>
          <a:p>
            <a:r>
              <a:rPr lang="vi-VN" dirty="0"/>
              <a:t>3</a:t>
            </a:r>
            <a:r>
              <a:rPr lang="vi-VN"/>
              <a:t>. </a:t>
            </a:r>
            <a:r>
              <a:rPr lang="vi-VN" dirty="0"/>
              <a:t>Kết quả cài đặt </a:t>
            </a:r>
            <a:endParaRPr lang="en-US" dirty="0"/>
          </a:p>
        </p:txBody>
      </p:sp>
      <p:sp>
        <p:nvSpPr>
          <p:cNvPr id="14" name="Google Shape;223;p5">
            <a:extLst>
              <a:ext uri="{FF2B5EF4-FFF2-40B4-BE49-F238E27FC236}">
                <a16:creationId xmlns:a16="http://schemas.microsoft.com/office/drawing/2014/main" id="{488CDA1A-C187-2A92-0561-AF0D549100B3}"/>
              </a:ext>
            </a:extLst>
          </p:cNvPr>
          <p:cNvSpPr txBox="1"/>
          <p:nvPr/>
        </p:nvSpPr>
        <p:spPr>
          <a:xfrm>
            <a:off x="2308492" y="6040933"/>
            <a:ext cx="5132832" cy="572700"/>
          </a:xfrm>
          <a:prstGeom prst="rect">
            <a:avLst/>
          </a:prstGeom>
          <a:noFill/>
          <a:ln>
            <a:noFill/>
          </a:ln>
        </p:spPr>
        <p:txBody>
          <a:bodyPr spcFirstLastPara="1" wrap="square" lIns="91425" tIns="91425" rIns="91425" bIns="91425" anchor="t" anchorCtr="0">
            <a:noAutofit/>
          </a:bodyPr>
          <a:lstStyle/>
          <a:p>
            <a:pPr algn="ctr">
              <a:buClr>
                <a:srgbClr val="000000"/>
              </a:buClr>
              <a:buSzPts val="3000"/>
            </a:pPr>
            <a:r>
              <a:rPr lang="vi-VN" b="1" dirty="0">
                <a:solidFill>
                  <a:srgbClr val="000000"/>
                </a:solidFill>
                <a:latin typeface="Fira Sans Condensed"/>
                <a:ea typeface="Fira Sans Condensed"/>
                <a:cs typeface="Fira Sans Condensed"/>
                <a:sym typeface="Fira Sans Condensed"/>
              </a:rPr>
              <a:t>Giao diện đăng ký và xác thực </a:t>
            </a:r>
            <a:r>
              <a:rPr lang="vi-VN" b="1" dirty="0" err="1">
                <a:solidFill>
                  <a:srgbClr val="000000"/>
                </a:solidFill>
                <a:latin typeface="Fira Sans Condensed"/>
                <a:ea typeface="Fira Sans Condensed"/>
                <a:cs typeface="Fira Sans Condensed"/>
                <a:sym typeface="Fira Sans Condensed"/>
              </a:rPr>
              <a:t>sms</a:t>
            </a:r>
            <a:endParaRPr sz="1600" b="1" dirty="0">
              <a:solidFill>
                <a:srgbClr val="000000"/>
              </a:solidFill>
              <a:latin typeface="Fira Sans Condensed"/>
              <a:ea typeface="Fira Sans Condensed"/>
              <a:cs typeface="Fira Sans Condensed"/>
              <a:sym typeface="Fira Sans Condensed"/>
            </a:endParaRPr>
          </a:p>
        </p:txBody>
      </p:sp>
    </p:spTree>
    <p:extLst>
      <p:ext uri="{BB962C8B-B14F-4D97-AF65-F5344CB8AC3E}">
        <p14:creationId xmlns:p14="http://schemas.microsoft.com/office/powerpoint/2010/main" val="40098743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pPr/>
              <a:t>18</a:t>
            </a:fld>
            <a:endParaRPr lang="en-US" dirty="0"/>
          </a:p>
        </p:txBody>
      </p:sp>
      <p:pic>
        <p:nvPicPr>
          <p:cNvPr id="2" name="Hình ảnh 1">
            <a:extLst>
              <a:ext uri="{FF2B5EF4-FFF2-40B4-BE49-F238E27FC236}">
                <a16:creationId xmlns:a16="http://schemas.microsoft.com/office/drawing/2014/main" id="{63B79B2E-6593-0E37-E1A6-F8A172B833BB}"/>
              </a:ext>
            </a:extLst>
          </p:cNvPr>
          <p:cNvPicPr>
            <a:picLocks noChangeAspect="1"/>
          </p:cNvPicPr>
          <p:nvPr/>
        </p:nvPicPr>
        <p:blipFill>
          <a:blip r:embed="rId3"/>
          <a:stretch>
            <a:fillRect/>
          </a:stretch>
        </p:blipFill>
        <p:spPr>
          <a:xfrm>
            <a:off x="1427326" y="1228504"/>
            <a:ext cx="6774783" cy="4911447"/>
          </a:xfrm>
          <a:prstGeom prst="rect">
            <a:avLst/>
          </a:prstGeom>
        </p:spPr>
      </p:pic>
      <p:sp>
        <p:nvSpPr>
          <p:cNvPr id="9" name="Title 2">
            <a:extLst>
              <a:ext uri="{FF2B5EF4-FFF2-40B4-BE49-F238E27FC236}">
                <a16:creationId xmlns:a16="http://schemas.microsoft.com/office/drawing/2014/main" id="{AC0EC5EC-995C-86FE-D759-E97CB3625823}"/>
              </a:ext>
            </a:extLst>
          </p:cNvPr>
          <p:cNvSpPr>
            <a:spLocks noGrp="1"/>
          </p:cNvSpPr>
          <p:nvPr>
            <p:ph type="title"/>
          </p:nvPr>
        </p:nvSpPr>
        <p:spPr>
          <a:xfrm>
            <a:off x="235079" y="78616"/>
            <a:ext cx="8673847" cy="451739"/>
          </a:xfrm>
        </p:spPr>
        <p:txBody>
          <a:bodyPr/>
          <a:lstStyle/>
          <a:p>
            <a:r>
              <a:rPr lang="vi-VN" dirty="0"/>
              <a:t>3</a:t>
            </a:r>
            <a:r>
              <a:rPr lang="vi-VN"/>
              <a:t>. </a:t>
            </a:r>
            <a:r>
              <a:rPr lang="vi-VN" dirty="0"/>
              <a:t>Kết quả cài đặt </a:t>
            </a:r>
            <a:endParaRPr lang="en-US" dirty="0"/>
          </a:p>
        </p:txBody>
      </p:sp>
      <p:sp>
        <p:nvSpPr>
          <p:cNvPr id="10" name="Google Shape;223;p5">
            <a:extLst>
              <a:ext uri="{FF2B5EF4-FFF2-40B4-BE49-F238E27FC236}">
                <a16:creationId xmlns:a16="http://schemas.microsoft.com/office/drawing/2014/main" id="{37B85D9B-603A-6E80-6E55-D52EE7699958}"/>
              </a:ext>
            </a:extLst>
          </p:cNvPr>
          <p:cNvSpPr txBox="1"/>
          <p:nvPr/>
        </p:nvSpPr>
        <p:spPr>
          <a:xfrm>
            <a:off x="2248301" y="6069690"/>
            <a:ext cx="5132832" cy="572700"/>
          </a:xfrm>
          <a:prstGeom prst="rect">
            <a:avLst/>
          </a:prstGeom>
          <a:noFill/>
          <a:ln>
            <a:noFill/>
          </a:ln>
        </p:spPr>
        <p:txBody>
          <a:bodyPr spcFirstLastPara="1" wrap="square" lIns="91425" tIns="91425" rIns="91425" bIns="91425" anchor="t" anchorCtr="0">
            <a:noAutofit/>
          </a:bodyPr>
          <a:lstStyle/>
          <a:p>
            <a:pPr algn="ctr">
              <a:buClr>
                <a:srgbClr val="000000"/>
              </a:buClr>
              <a:buSzPts val="3000"/>
            </a:pPr>
            <a:r>
              <a:rPr lang="vi-VN" b="1" dirty="0">
                <a:solidFill>
                  <a:srgbClr val="000000"/>
                </a:solidFill>
                <a:latin typeface="Fira Sans Condensed"/>
                <a:ea typeface="Fira Sans Condensed"/>
                <a:cs typeface="Fira Sans Condensed"/>
                <a:sym typeface="Fira Sans Condensed"/>
              </a:rPr>
              <a:t>Giao diện sản phẩm cửa hàng</a:t>
            </a:r>
            <a:endParaRPr sz="1600" b="1" dirty="0">
              <a:solidFill>
                <a:srgbClr val="000000"/>
              </a:solidFill>
              <a:latin typeface="Fira Sans Condensed"/>
              <a:ea typeface="Fira Sans Condensed"/>
              <a:cs typeface="Fira Sans Condensed"/>
              <a:sym typeface="Fira Sans Condensed"/>
            </a:endParaRPr>
          </a:p>
        </p:txBody>
      </p:sp>
    </p:spTree>
    <p:extLst>
      <p:ext uri="{BB962C8B-B14F-4D97-AF65-F5344CB8AC3E}">
        <p14:creationId xmlns:p14="http://schemas.microsoft.com/office/powerpoint/2010/main" val="1230680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pPr/>
              <a:t>19</a:t>
            </a:fld>
            <a:endParaRPr lang="en-US" dirty="0"/>
          </a:p>
        </p:txBody>
      </p:sp>
      <p:pic>
        <p:nvPicPr>
          <p:cNvPr id="3" name="Hình ảnh 2">
            <a:extLst>
              <a:ext uri="{FF2B5EF4-FFF2-40B4-BE49-F238E27FC236}">
                <a16:creationId xmlns:a16="http://schemas.microsoft.com/office/drawing/2014/main" id="{099FF93D-8699-CA67-1F37-2172AB51AE73}"/>
              </a:ext>
            </a:extLst>
          </p:cNvPr>
          <p:cNvPicPr>
            <a:picLocks noChangeAspect="1"/>
          </p:cNvPicPr>
          <p:nvPr/>
        </p:nvPicPr>
        <p:blipFill>
          <a:blip r:embed="rId3"/>
          <a:stretch>
            <a:fillRect/>
          </a:stretch>
        </p:blipFill>
        <p:spPr>
          <a:xfrm>
            <a:off x="193536" y="1795709"/>
            <a:ext cx="8756928" cy="4059201"/>
          </a:xfrm>
          <a:prstGeom prst="rect">
            <a:avLst/>
          </a:prstGeom>
        </p:spPr>
      </p:pic>
      <p:sp>
        <p:nvSpPr>
          <p:cNvPr id="9" name="Title 2">
            <a:extLst>
              <a:ext uri="{FF2B5EF4-FFF2-40B4-BE49-F238E27FC236}">
                <a16:creationId xmlns:a16="http://schemas.microsoft.com/office/drawing/2014/main" id="{4B17339C-EA16-D9DA-7171-7BAEB8B084CE}"/>
              </a:ext>
            </a:extLst>
          </p:cNvPr>
          <p:cNvSpPr>
            <a:spLocks noGrp="1"/>
          </p:cNvSpPr>
          <p:nvPr>
            <p:ph type="title"/>
          </p:nvPr>
        </p:nvSpPr>
        <p:spPr>
          <a:xfrm>
            <a:off x="235079" y="78616"/>
            <a:ext cx="8673847" cy="451739"/>
          </a:xfrm>
        </p:spPr>
        <p:txBody>
          <a:bodyPr/>
          <a:lstStyle/>
          <a:p>
            <a:r>
              <a:rPr lang="vi-VN" dirty="0"/>
              <a:t>3</a:t>
            </a:r>
            <a:r>
              <a:rPr lang="vi-VN"/>
              <a:t>. </a:t>
            </a:r>
            <a:r>
              <a:rPr lang="vi-VN" dirty="0"/>
              <a:t>Kết quả cài đặt </a:t>
            </a:r>
            <a:endParaRPr lang="en-US" dirty="0"/>
          </a:p>
        </p:txBody>
      </p:sp>
      <p:sp>
        <p:nvSpPr>
          <p:cNvPr id="10" name="Google Shape;223;p5">
            <a:extLst>
              <a:ext uri="{FF2B5EF4-FFF2-40B4-BE49-F238E27FC236}">
                <a16:creationId xmlns:a16="http://schemas.microsoft.com/office/drawing/2014/main" id="{32D0F522-91AF-25F3-BBE0-03D1EA8F6595}"/>
              </a:ext>
            </a:extLst>
          </p:cNvPr>
          <p:cNvSpPr txBox="1"/>
          <p:nvPr/>
        </p:nvSpPr>
        <p:spPr>
          <a:xfrm>
            <a:off x="2005584" y="5894324"/>
            <a:ext cx="5132832" cy="572700"/>
          </a:xfrm>
          <a:prstGeom prst="rect">
            <a:avLst/>
          </a:prstGeom>
          <a:noFill/>
          <a:ln>
            <a:noFill/>
          </a:ln>
        </p:spPr>
        <p:txBody>
          <a:bodyPr spcFirstLastPara="1" wrap="square" lIns="91425" tIns="91425" rIns="91425" bIns="91425" anchor="t" anchorCtr="0">
            <a:noAutofit/>
          </a:bodyPr>
          <a:lstStyle/>
          <a:p>
            <a:pPr algn="ctr">
              <a:buClr>
                <a:srgbClr val="000000"/>
              </a:buClr>
              <a:buSzPts val="3000"/>
            </a:pPr>
            <a:r>
              <a:rPr lang="vi-VN" b="1" dirty="0">
                <a:solidFill>
                  <a:srgbClr val="000000"/>
                </a:solidFill>
                <a:latin typeface="Fira Sans Condensed"/>
                <a:ea typeface="Fira Sans Condensed"/>
                <a:cs typeface="Fira Sans Condensed"/>
                <a:sym typeface="Fira Sans Condensed"/>
              </a:rPr>
              <a:t>Giao diện giỏ hàng</a:t>
            </a:r>
            <a:endParaRPr sz="1600" b="1" dirty="0">
              <a:solidFill>
                <a:srgbClr val="000000"/>
              </a:solidFill>
              <a:latin typeface="Fira Sans Condensed"/>
              <a:ea typeface="Fira Sans Condensed"/>
              <a:cs typeface="Fira Sans Condensed"/>
              <a:sym typeface="Fira Sans Condensed"/>
            </a:endParaRPr>
          </a:p>
        </p:txBody>
      </p:sp>
    </p:spTree>
    <p:extLst>
      <p:ext uri="{BB962C8B-B14F-4D97-AF65-F5344CB8AC3E}">
        <p14:creationId xmlns:p14="http://schemas.microsoft.com/office/powerpoint/2010/main" val="2238673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D91CA00-8B5A-4B5F-AE21-CF0691D64D53}"/>
              </a:ext>
            </a:extLst>
          </p:cNvPr>
          <p:cNvSpPr>
            <a:spLocks noGrp="1"/>
          </p:cNvSpPr>
          <p:nvPr>
            <p:ph type="sldNum" sz="quarter" idx="12"/>
          </p:nvPr>
        </p:nvSpPr>
        <p:spPr/>
        <p:txBody>
          <a:bodyPr/>
          <a:lstStyle/>
          <a:p>
            <a:fld id="{9EA0BE3B-158A-4EDF-80DC-E394A0D1600F}" type="slidenum">
              <a:rPr lang="en-US" smtClean="0"/>
              <a:pPr/>
              <a:t>2</a:t>
            </a:fld>
            <a:endParaRPr lang="en-US"/>
          </a:p>
        </p:txBody>
      </p:sp>
      <p:sp>
        <p:nvSpPr>
          <p:cNvPr id="30" name="Content Placeholder 1">
            <a:extLst>
              <a:ext uri="{FF2B5EF4-FFF2-40B4-BE49-F238E27FC236}">
                <a16:creationId xmlns:a16="http://schemas.microsoft.com/office/drawing/2014/main" id="{5308E1B1-D9CD-415A-BCE5-B57F39B2F31D}"/>
              </a:ext>
            </a:extLst>
          </p:cNvPr>
          <p:cNvSpPr>
            <a:spLocks noGrp="1"/>
          </p:cNvSpPr>
          <p:nvPr/>
        </p:nvSpPr>
        <p:spPr>
          <a:xfrm>
            <a:off x="3406264" y="1287465"/>
            <a:ext cx="7391400" cy="52054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189" indent="-457189">
              <a:buAutoNum type="arabicPeriod"/>
            </a:pPr>
            <a:r>
              <a:rPr lang="vi-VN" dirty="0"/>
              <a:t>Đặt vấn đề, định hướng giải pháp</a:t>
            </a:r>
          </a:p>
          <a:p>
            <a:pPr marL="457189" indent="-457189">
              <a:buAutoNum type="arabicPeriod"/>
            </a:pPr>
            <a:r>
              <a:rPr lang="vi-VN" dirty="0"/>
              <a:t>Thiết kế xây dựng hệ thống</a:t>
            </a:r>
          </a:p>
          <a:p>
            <a:pPr marL="457189" indent="-457189">
              <a:buAutoNum type="arabicPeriod"/>
            </a:pPr>
            <a:r>
              <a:rPr lang="vi-VN" dirty="0"/>
              <a:t>Kết quả cài đặt</a:t>
            </a:r>
          </a:p>
          <a:p>
            <a:pPr marL="457189" indent="-457189">
              <a:buAutoNum type="arabicPeriod"/>
            </a:pPr>
            <a:r>
              <a:rPr lang="en-US" dirty="0" err="1"/>
              <a:t>Kết</a:t>
            </a:r>
            <a:r>
              <a:rPr lang="en-US" dirty="0"/>
              <a:t> </a:t>
            </a:r>
            <a:r>
              <a:rPr lang="en-US" dirty="0" err="1"/>
              <a:t>luận</a:t>
            </a:r>
            <a:r>
              <a:rPr lang="vi-VN" dirty="0"/>
              <a:t> và hướng phát triển</a:t>
            </a:r>
            <a:endParaRPr lang="en-US" dirty="0"/>
          </a:p>
          <a:p>
            <a:pPr marL="0" indent="0">
              <a:buNone/>
            </a:pPr>
            <a:endParaRPr lang="en-US" dirty="0"/>
          </a:p>
        </p:txBody>
      </p:sp>
      <p:sp>
        <p:nvSpPr>
          <p:cNvPr id="31" name="Title 2">
            <a:extLst>
              <a:ext uri="{FF2B5EF4-FFF2-40B4-BE49-F238E27FC236}">
                <a16:creationId xmlns:a16="http://schemas.microsoft.com/office/drawing/2014/main" id="{AD6941D0-D074-43AE-8875-C4BDC98ADB7F}"/>
              </a:ext>
            </a:extLst>
          </p:cNvPr>
          <p:cNvSpPr>
            <a:spLocks noGrp="1"/>
          </p:cNvSpPr>
          <p:nvPr/>
        </p:nvSpPr>
        <p:spPr>
          <a:xfrm>
            <a:off x="3320920" y="553554"/>
            <a:ext cx="7391400" cy="436099"/>
          </a:xfrm>
          <a:prstGeom prst="rect">
            <a:avLst/>
          </a:prstGeom>
        </p:spPr>
        <p:txBody>
          <a:bodyPr/>
          <a:lstStyle>
            <a:lvl1pPr algn="l" defTabSz="914400" rtl="0" eaLnBrk="1" latinLnBrk="0" hangingPunct="1">
              <a:lnSpc>
                <a:spcPct val="90000"/>
              </a:lnSpc>
              <a:spcBef>
                <a:spcPct val="0"/>
              </a:spcBef>
              <a:buNone/>
              <a:defRPr sz="2800" b="1" kern="1200">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sz="3600" dirty="0" err="1"/>
              <a:t>Nội</a:t>
            </a:r>
            <a:r>
              <a:rPr lang="en-US" sz="3600" dirty="0"/>
              <a:t> dung </a:t>
            </a:r>
            <a:r>
              <a:rPr lang="en-US" sz="3600" dirty="0" err="1"/>
              <a:t>trình</a:t>
            </a:r>
            <a:r>
              <a:rPr lang="en-US" sz="3600" dirty="0"/>
              <a:t> </a:t>
            </a:r>
            <a:r>
              <a:rPr lang="en-US" sz="3600" dirty="0" err="1"/>
              <a:t>bày</a:t>
            </a:r>
            <a:endParaRPr lang="en-US" sz="3600" dirty="0"/>
          </a:p>
        </p:txBody>
      </p:sp>
    </p:spTree>
    <p:extLst>
      <p:ext uri="{BB962C8B-B14F-4D97-AF65-F5344CB8AC3E}">
        <p14:creationId xmlns:p14="http://schemas.microsoft.com/office/powerpoint/2010/main" val="34342787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pPr/>
              <a:t>20</a:t>
            </a:fld>
            <a:endParaRPr lang="en-US" dirty="0"/>
          </a:p>
        </p:txBody>
      </p:sp>
      <p:pic>
        <p:nvPicPr>
          <p:cNvPr id="2" name="Hình ảnh 1" descr="Ảnh có chứa văn bản, ảnh chụp màn hình, phần mềm, Trang web&#10;&#10;Mô tả được tạo tự động">
            <a:extLst>
              <a:ext uri="{FF2B5EF4-FFF2-40B4-BE49-F238E27FC236}">
                <a16:creationId xmlns:a16="http://schemas.microsoft.com/office/drawing/2014/main" id="{B3610B36-D992-F27E-5FA4-707DEA90924C}"/>
              </a:ext>
            </a:extLst>
          </p:cNvPr>
          <p:cNvPicPr>
            <a:picLocks noChangeAspect="1"/>
          </p:cNvPicPr>
          <p:nvPr/>
        </p:nvPicPr>
        <p:blipFill rotWithShape="1">
          <a:blip r:embed="rId3"/>
          <a:srcRect l="6982" r="6629" b="8354"/>
          <a:stretch/>
        </p:blipFill>
        <p:spPr>
          <a:xfrm>
            <a:off x="1705529" y="720698"/>
            <a:ext cx="5732942" cy="5133563"/>
          </a:xfrm>
          <a:prstGeom prst="rect">
            <a:avLst/>
          </a:prstGeom>
        </p:spPr>
      </p:pic>
      <p:sp>
        <p:nvSpPr>
          <p:cNvPr id="8" name="Title 2">
            <a:extLst>
              <a:ext uri="{FF2B5EF4-FFF2-40B4-BE49-F238E27FC236}">
                <a16:creationId xmlns:a16="http://schemas.microsoft.com/office/drawing/2014/main" id="{8AA5AFA4-AE43-F2A5-C5EE-A5C615D0E3EB}"/>
              </a:ext>
            </a:extLst>
          </p:cNvPr>
          <p:cNvSpPr>
            <a:spLocks noGrp="1"/>
          </p:cNvSpPr>
          <p:nvPr>
            <p:ph type="title"/>
          </p:nvPr>
        </p:nvSpPr>
        <p:spPr>
          <a:xfrm>
            <a:off x="235079" y="78616"/>
            <a:ext cx="8673847" cy="451739"/>
          </a:xfrm>
        </p:spPr>
        <p:txBody>
          <a:bodyPr/>
          <a:lstStyle/>
          <a:p>
            <a:r>
              <a:rPr lang="vi-VN" dirty="0"/>
              <a:t>3</a:t>
            </a:r>
            <a:r>
              <a:rPr lang="vi-VN"/>
              <a:t>. </a:t>
            </a:r>
            <a:r>
              <a:rPr lang="vi-VN" dirty="0"/>
              <a:t>Kết quả cài đặt </a:t>
            </a:r>
            <a:endParaRPr lang="en-US" dirty="0"/>
          </a:p>
        </p:txBody>
      </p:sp>
      <p:sp>
        <p:nvSpPr>
          <p:cNvPr id="9" name="Google Shape;223;p5">
            <a:extLst>
              <a:ext uri="{FF2B5EF4-FFF2-40B4-BE49-F238E27FC236}">
                <a16:creationId xmlns:a16="http://schemas.microsoft.com/office/drawing/2014/main" id="{47C5E0AA-B817-5AB1-7AE9-B1BCAA6E9C6B}"/>
              </a:ext>
            </a:extLst>
          </p:cNvPr>
          <p:cNvSpPr txBox="1"/>
          <p:nvPr/>
        </p:nvSpPr>
        <p:spPr>
          <a:xfrm>
            <a:off x="2159471" y="5999428"/>
            <a:ext cx="5132832" cy="572700"/>
          </a:xfrm>
          <a:prstGeom prst="rect">
            <a:avLst/>
          </a:prstGeom>
          <a:noFill/>
          <a:ln>
            <a:noFill/>
          </a:ln>
        </p:spPr>
        <p:txBody>
          <a:bodyPr spcFirstLastPara="1" wrap="square" lIns="91425" tIns="91425" rIns="91425" bIns="91425" anchor="t" anchorCtr="0">
            <a:noAutofit/>
          </a:bodyPr>
          <a:lstStyle/>
          <a:p>
            <a:pPr algn="ctr">
              <a:buClr>
                <a:srgbClr val="000000"/>
              </a:buClr>
              <a:buSzPts val="3000"/>
            </a:pPr>
            <a:r>
              <a:rPr lang="vi-VN" b="1" dirty="0">
                <a:solidFill>
                  <a:srgbClr val="000000"/>
                </a:solidFill>
                <a:latin typeface="Fira Sans Condensed"/>
                <a:ea typeface="Fira Sans Condensed"/>
                <a:cs typeface="Fira Sans Condensed"/>
                <a:sym typeface="Fira Sans Condensed"/>
              </a:rPr>
              <a:t>Giao diện đặt hàng</a:t>
            </a:r>
            <a:endParaRPr sz="1600" b="1" dirty="0">
              <a:solidFill>
                <a:srgbClr val="000000"/>
              </a:solidFill>
              <a:latin typeface="Fira Sans Condensed"/>
              <a:ea typeface="Fira Sans Condensed"/>
              <a:cs typeface="Fira Sans Condensed"/>
              <a:sym typeface="Fira Sans Condensed"/>
            </a:endParaRPr>
          </a:p>
        </p:txBody>
      </p:sp>
    </p:spTree>
    <p:extLst>
      <p:ext uri="{BB962C8B-B14F-4D97-AF65-F5344CB8AC3E}">
        <p14:creationId xmlns:p14="http://schemas.microsoft.com/office/powerpoint/2010/main" val="30242339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pPr/>
              <a:t>21</a:t>
            </a:fld>
            <a:endParaRPr lang="en-US" dirty="0"/>
          </a:p>
        </p:txBody>
      </p:sp>
      <p:pic>
        <p:nvPicPr>
          <p:cNvPr id="2" name="Hình ảnh 1" descr="Ảnh có chứa văn bản, ảnh chụp màn hình, phần mềm, Trang web&#10;&#10;Mô tả được tạo tự động">
            <a:extLst>
              <a:ext uri="{FF2B5EF4-FFF2-40B4-BE49-F238E27FC236}">
                <a16:creationId xmlns:a16="http://schemas.microsoft.com/office/drawing/2014/main" id="{564E8E49-6B15-6B3D-BE09-19E520396E53}"/>
              </a:ext>
            </a:extLst>
          </p:cNvPr>
          <p:cNvPicPr>
            <a:picLocks noChangeAspect="1"/>
          </p:cNvPicPr>
          <p:nvPr/>
        </p:nvPicPr>
        <p:blipFill>
          <a:blip r:embed="rId3"/>
          <a:stretch>
            <a:fillRect/>
          </a:stretch>
        </p:blipFill>
        <p:spPr>
          <a:xfrm>
            <a:off x="2155062" y="897073"/>
            <a:ext cx="4109701" cy="5209437"/>
          </a:xfrm>
          <a:prstGeom prst="rect">
            <a:avLst/>
          </a:prstGeom>
        </p:spPr>
      </p:pic>
      <p:sp>
        <p:nvSpPr>
          <p:cNvPr id="9" name="Title 2">
            <a:extLst>
              <a:ext uri="{FF2B5EF4-FFF2-40B4-BE49-F238E27FC236}">
                <a16:creationId xmlns:a16="http://schemas.microsoft.com/office/drawing/2014/main" id="{017E8EC7-1EDE-777E-9FE9-34E18BF2491A}"/>
              </a:ext>
            </a:extLst>
          </p:cNvPr>
          <p:cNvSpPr>
            <a:spLocks noGrp="1"/>
          </p:cNvSpPr>
          <p:nvPr>
            <p:ph type="title"/>
          </p:nvPr>
        </p:nvSpPr>
        <p:spPr>
          <a:xfrm>
            <a:off x="235079" y="78616"/>
            <a:ext cx="8673847" cy="451739"/>
          </a:xfrm>
        </p:spPr>
        <p:txBody>
          <a:bodyPr/>
          <a:lstStyle/>
          <a:p>
            <a:r>
              <a:rPr lang="vi-VN" dirty="0"/>
              <a:t>3</a:t>
            </a:r>
            <a:r>
              <a:rPr lang="vi-VN"/>
              <a:t>. </a:t>
            </a:r>
            <a:r>
              <a:rPr lang="vi-VN" dirty="0"/>
              <a:t>Kết quả cài đặt </a:t>
            </a:r>
            <a:endParaRPr lang="en-US" dirty="0"/>
          </a:p>
        </p:txBody>
      </p:sp>
      <p:sp>
        <p:nvSpPr>
          <p:cNvPr id="10" name="Google Shape;223;p5">
            <a:extLst>
              <a:ext uri="{FF2B5EF4-FFF2-40B4-BE49-F238E27FC236}">
                <a16:creationId xmlns:a16="http://schemas.microsoft.com/office/drawing/2014/main" id="{C21A0396-1A92-1728-A06E-311ED86A25AD}"/>
              </a:ext>
            </a:extLst>
          </p:cNvPr>
          <p:cNvSpPr txBox="1"/>
          <p:nvPr/>
        </p:nvSpPr>
        <p:spPr>
          <a:xfrm>
            <a:off x="1856106" y="6053541"/>
            <a:ext cx="5132832" cy="572700"/>
          </a:xfrm>
          <a:prstGeom prst="rect">
            <a:avLst/>
          </a:prstGeom>
          <a:noFill/>
          <a:ln>
            <a:noFill/>
          </a:ln>
        </p:spPr>
        <p:txBody>
          <a:bodyPr spcFirstLastPara="1" wrap="square" lIns="91425" tIns="91425" rIns="91425" bIns="91425" anchor="t" anchorCtr="0">
            <a:noAutofit/>
          </a:bodyPr>
          <a:lstStyle/>
          <a:p>
            <a:pPr algn="ctr">
              <a:buClr>
                <a:srgbClr val="000000"/>
              </a:buClr>
              <a:buSzPts val="3000"/>
            </a:pPr>
            <a:r>
              <a:rPr lang="vi-VN" b="1" dirty="0">
                <a:solidFill>
                  <a:srgbClr val="000000"/>
                </a:solidFill>
                <a:latin typeface="Fira Sans Condensed"/>
                <a:ea typeface="Fira Sans Condensed"/>
                <a:cs typeface="Fira Sans Condensed"/>
                <a:sym typeface="Fira Sans Condensed"/>
              </a:rPr>
              <a:t>Giao diện xác nhận đơn hàng</a:t>
            </a:r>
            <a:endParaRPr sz="1600" b="1" dirty="0">
              <a:solidFill>
                <a:srgbClr val="000000"/>
              </a:solidFill>
              <a:latin typeface="Fira Sans Condensed"/>
              <a:ea typeface="Fira Sans Condensed"/>
              <a:cs typeface="Fira Sans Condensed"/>
              <a:sym typeface="Fira Sans Condensed"/>
            </a:endParaRPr>
          </a:p>
        </p:txBody>
      </p:sp>
    </p:spTree>
    <p:extLst>
      <p:ext uri="{BB962C8B-B14F-4D97-AF65-F5344CB8AC3E}">
        <p14:creationId xmlns:p14="http://schemas.microsoft.com/office/powerpoint/2010/main" val="3740790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D91CA00-8B5A-4B5F-AE21-CF0691D64D53}"/>
              </a:ext>
            </a:extLst>
          </p:cNvPr>
          <p:cNvSpPr>
            <a:spLocks noGrp="1"/>
          </p:cNvSpPr>
          <p:nvPr>
            <p:ph type="sldNum" sz="quarter" idx="12"/>
          </p:nvPr>
        </p:nvSpPr>
        <p:spPr/>
        <p:txBody>
          <a:bodyPr/>
          <a:lstStyle/>
          <a:p>
            <a:fld id="{9EA0BE3B-158A-4EDF-80DC-E394A0D1600F}" type="slidenum">
              <a:rPr lang="en-US" smtClean="0"/>
              <a:pPr/>
              <a:t>22</a:t>
            </a:fld>
            <a:endParaRPr lang="en-US"/>
          </a:p>
        </p:txBody>
      </p:sp>
      <p:sp>
        <p:nvSpPr>
          <p:cNvPr id="5" name="Title 2">
            <a:extLst>
              <a:ext uri="{FF2B5EF4-FFF2-40B4-BE49-F238E27FC236}">
                <a16:creationId xmlns:a16="http://schemas.microsoft.com/office/drawing/2014/main" id="{911757F8-0EDB-7438-5898-15C26E7FF627}"/>
              </a:ext>
            </a:extLst>
          </p:cNvPr>
          <p:cNvSpPr>
            <a:spLocks noGrp="1"/>
          </p:cNvSpPr>
          <p:nvPr>
            <p:ph type="title"/>
          </p:nvPr>
        </p:nvSpPr>
        <p:spPr>
          <a:xfrm>
            <a:off x="3408979" y="3195267"/>
            <a:ext cx="6222703" cy="467471"/>
          </a:xfrm>
        </p:spPr>
        <p:txBody>
          <a:bodyPr/>
          <a:lstStyle/>
          <a:p>
            <a:r>
              <a:rPr lang="vi-VN" sz="2700" dirty="0"/>
              <a:t>4. Kết luận và hướng phát triển </a:t>
            </a:r>
            <a:endParaRPr lang="en-US" sz="2700" dirty="0"/>
          </a:p>
        </p:txBody>
      </p:sp>
    </p:spTree>
    <p:extLst>
      <p:ext uri="{BB962C8B-B14F-4D97-AF65-F5344CB8AC3E}">
        <p14:creationId xmlns:p14="http://schemas.microsoft.com/office/powerpoint/2010/main" val="20128542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pPr/>
              <a:t>23</a:t>
            </a:fld>
            <a:endParaRPr lang="en-US" dirty="0"/>
          </a:p>
        </p:txBody>
      </p:sp>
      <p:sp>
        <p:nvSpPr>
          <p:cNvPr id="8" name="Title 2">
            <a:extLst>
              <a:ext uri="{FF2B5EF4-FFF2-40B4-BE49-F238E27FC236}">
                <a16:creationId xmlns:a16="http://schemas.microsoft.com/office/drawing/2014/main" id="{3BDE7C05-140E-66E0-AE56-D9AA7540A3EC}"/>
              </a:ext>
            </a:extLst>
          </p:cNvPr>
          <p:cNvSpPr>
            <a:spLocks noGrp="1"/>
          </p:cNvSpPr>
          <p:nvPr>
            <p:ph type="title"/>
          </p:nvPr>
        </p:nvSpPr>
        <p:spPr>
          <a:xfrm>
            <a:off x="235079" y="78616"/>
            <a:ext cx="8673847" cy="451739"/>
          </a:xfrm>
        </p:spPr>
        <p:txBody>
          <a:bodyPr/>
          <a:lstStyle/>
          <a:p>
            <a:r>
              <a:rPr lang="vi-VN" dirty="0"/>
              <a:t>4. Kết luận và hướng phát triển</a:t>
            </a:r>
            <a:endParaRPr lang="en-US" dirty="0"/>
          </a:p>
        </p:txBody>
      </p:sp>
      <p:sp>
        <p:nvSpPr>
          <p:cNvPr id="10" name="Google Shape;484;p25">
            <a:extLst>
              <a:ext uri="{FF2B5EF4-FFF2-40B4-BE49-F238E27FC236}">
                <a16:creationId xmlns:a16="http://schemas.microsoft.com/office/drawing/2014/main" id="{DE236EE6-6926-8A85-A70B-1B0113B6E38B}"/>
              </a:ext>
            </a:extLst>
          </p:cNvPr>
          <p:cNvSpPr txBox="1"/>
          <p:nvPr/>
        </p:nvSpPr>
        <p:spPr>
          <a:xfrm>
            <a:off x="443551" y="1194175"/>
            <a:ext cx="8256900" cy="5377952"/>
          </a:xfrm>
          <a:prstGeom prst="rect">
            <a:avLst/>
          </a:prstGeom>
          <a:noFill/>
          <a:ln>
            <a:noFill/>
          </a:ln>
        </p:spPr>
        <p:txBody>
          <a:bodyPr spcFirstLastPara="1" wrap="square" lIns="91425" tIns="91425" rIns="91425" bIns="91425" anchor="t" anchorCtr="0">
            <a:noAutofit/>
          </a:bodyPr>
          <a:lstStyle/>
          <a:p>
            <a:pPr marL="457189" indent="-355591">
              <a:lnSpc>
                <a:spcPct val="150000"/>
              </a:lnSpc>
              <a:buClr>
                <a:srgbClr val="000000"/>
              </a:buClr>
              <a:buSzPts val="2000"/>
              <a:buFont typeface="Fira Sans Condensed"/>
              <a:buChar char="★"/>
            </a:pPr>
            <a:r>
              <a:rPr lang="en-US" sz="2000" b="1" dirty="0" err="1">
                <a:solidFill>
                  <a:srgbClr val="000000"/>
                </a:solidFill>
                <a:latin typeface="Fira Sans Condensed"/>
                <a:ea typeface="Fira Sans Condensed"/>
                <a:cs typeface="Fira Sans Condensed"/>
                <a:sym typeface="Fira Sans Condensed"/>
              </a:rPr>
              <a:t>Kết</a:t>
            </a:r>
            <a:r>
              <a:rPr lang="en-US" sz="2000" b="1" dirty="0">
                <a:solidFill>
                  <a:srgbClr val="000000"/>
                </a:solidFill>
                <a:latin typeface="Fira Sans Condensed"/>
                <a:ea typeface="Fira Sans Condensed"/>
                <a:cs typeface="Fira Sans Condensed"/>
                <a:sym typeface="Fira Sans Condensed"/>
              </a:rPr>
              <a:t> </a:t>
            </a:r>
            <a:r>
              <a:rPr lang="en-US" sz="2000" b="1" dirty="0" err="1">
                <a:solidFill>
                  <a:srgbClr val="000000"/>
                </a:solidFill>
                <a:latin typeface="Fira Sans Condensed"/>
                <a:ea typeface="Fira Sans Condensed"/>
                <a:cs typeface="Fira Sans Condensed"/>
                <a:sym typeface="Fira Sans Condensed"/>
              </a:rPr>
              <a:t>quả</a:t>
            </a:r>
            <a:r>
              <a:rPr lang="en-US" sz="2000" b="1" dirty="0">
                <a:solidFill>
                  <a:srgbClr val="000000"/>
                </a:solidFill>
                <a:latin typeface="Fira Sans Condensed"/>
                <a:ea typeface="Fira Sans Condensed"/>
                <a:cs typeface="Fira Sans Condensed"/>
                <a:sym typeface="Fira Sans Condensed"/>
              </a:rPr>
              <a:t> </a:t>
            </a:r>
            <a:r>
              <a:rPr lang="en-US" sz="2000" b="1" dirty="0" err="1">
                <a:solidFill>
                  <a:srgbClr val="000000"/>
                </a:solidFill>
                <a:latin typeface="Fira Sans Condensed"/>
                <a:ea typeface="Fira Sans Condensed"/>
                <a:cs typeface="Fira Sans Condensed"/>
                <a:sym typeface="Fira Sans Condensed"/>
              </a:rPr>
              <a:t>đạt</a:t>
            </a:r>
            <a:r>
              <a:rPr lang="en-US" sz="2000" b="1" dirty="0">
                <a:solidFill>
                  <a:srgbClr val="000000"/>
                </a:solidFill>
                <a:latin typeface="Fira Sans Condensed"/>
                <a:ea typeface="Fira Sans Condensed"/>
                <a:cs typeface="Fira Sans Condensed"/>
                <a:sym typeface="Fira Sans Condensed"/>
              </a:rPr>
              <a:t> </a:t>
            </a:r>
            <a:r>
              <a:rPr lang="en-US" sz="2000" b="1" dirty="0" err="1">
                <a:solidFill>
                  <a:srgbClr val="000000"/>
                </a:solidFill>
                <a:latin typeface="Fira Sans Condensed"/>
                <a:ea typeface="Fira Sans Condensed"/>
                <a:cs typeface="Fira Sans Condensed"/>
                <a:sym typeface="Fira Sans Condensed"/>
              </a:rPr>
              <a:t>được</a:t>
            </a:r>
            <a:endParaRPr sz="2000" dirty="0">
              <a:solidFill>
                <a:srgbClr val="000000"/>
              </a:solidFill>
              <a:latin typeface="Fira Sans Condensed"/>
              <a:ea typeface="Fira Sans Condensed"/>
              <a:cs typeface="Fira Sans Condensed"/>
              <a:sym typeface="Fira Sans Condensed"/>
            </a:endParaRPr>
          </a:p>
          <a:p>
            <a:pPr marL="914377" lvl="1" indent="-355591">
              <a:lnSpc>
                <a:spcPct val="150000"/>
              </a:lnSpc>
              <a:buClr>
                <a:srgbClr val="000000"/>
              </a:buClr>
              <a:buSzPts val="2000"/>
              <a:buFont typeface="Fira Sans Condensed"/>
              <a:buChar char="○"/>
            </a:pPr>
            <a:r>
              <a:rPr lang="vi-VN" sz="2000" dirty="0">
                <a:solidFill>
                  <a:srgbClr val="000000"/>
                </a:solidFill>
                <a:latin typeface="Fira Sans Condensed"/>
                <a:ea typeface="Fira Sans Condensed"/>
                <a:cs typeface="Fira Sans Condensed"/>
                <a:sym typeface="Fira Sans Condensed"/>
              </a:rPr>
              <a:t>Hoàn thành đầy đủ các chức năng đề ra</a:t>
            </a:r>
          </a:p>
          <a:p>
            <a:pPr marL="914377" lvl="1" indent="-355591">
              <a:lnSpc>
                <a:spcPct val="150000"/>
              </a:lnSpc>
              <a:buClr>
                <a:srgbClr val="000000"/>
              </a:buClr>
              <a:buSzPts val="2000"/>
              <a:buFont typeface="Fira Sans Condensed"/>
              <a:buChar char="○"/>
            </a:pPr>
            <a:r>
              <a:rPr lang="en-US" sz="2000" dirty="0" err="1">
                <a:solidFill>
                  <a:srgbClr val="000000"/>
                </a:solidFill>
                <a:latin typeface="Fira Sans Condensed"/>
                <a:ea typeface="Fira Sans Condensed"/>
                <a:cs typeface="Fira Sans Condensed"/>
                <a:sym typeface="Fira Sans Condensed"/>
              </a:rPr>
              <a:t>Triển</a:t>
            </a:r>
            <a:r>
              <a:rPr lang="en-US" sz="2000" dirty="0">
                <a:solidFill>
                  <a:srgbClr val="000000"/>
                </a:solidFill>
                <a:latin typeface="Fira Sans Condensed"/>
                <a:ea typeface="Fira Sans Condensed"/>
                <a:cs typeface="Fira Sans Condensed"/>
                <a:sym typeface="Fira Sans Condensed"/>
              </a:rPr>
              <a:t> </a:t>
            </a:r>
            <a:r>
              <a:rPr lang="en-US" sz="2000" dirty="0" err="1">
                <a:solidFill>
                  <a:srgbClr val="000000"/>
                </a:solidFill>
                <a:latin typeface="Fira Sans Condensed"/>
                <a:ea typeface="Fira Sans Condensed"/>
                <a:cs typeface="Fira Sans Condensed"/>
                <a:sym typeface="Fira Sans Condensed"/>
              </a:rPr>
              <a:t>khai</a:t>
            </a:r>
            <a:r>
              <a:rPr lang="en-US" sz="2000" dirty="0">
                <a:solidFill>
                  <a:srgbClr val="000000"/>
                </a:solidFill>
                <a:latin typeface="Fira Sans Condensed"/>
                <a:ea typeface="Fira Sans Condensed"/>
                <a:cs typeface="Fira Sans Condensed"/>
                <a:sym typeface="Fira Sans Condensed"/>
              </a:rPr>
              <a:t> </a:t>
            </a:r>
            <a:r>
              <a:rPr lang="en-US" sz="2000" dirty="0" err="1">
                <a:solidFill>
                  <a:srgbClr val="000000"/>
                </a:solidFill>
                <a:latin typeface="Fira Sans Condensed"/>
                <a:ea typeface="Fira Sans Condensed"/>
                <a:cs typeface="Fira Sans Condensed"/>
                <a:sym typeface="Fira Sans Condensed"/>
              </a:rPr>
              <a:t>ứng</a:t>
            </a:r>
            <a:r>
              <a:rPr lang="en-US" sz="2000" dirty="0">
                <a:solidFill>
                  <a:srgbClr val="000000"/>
                </a:solidFill>
                <a:latin typeface="Fira Sans Condensed"/>
                <a:ea typeface="Fira Sans Condensed"/>
                <a:cs typeface="Fira Sans Condensed"/>
                <a:sym typeface="Fira Sans Condensed"/>
              </a:rPr>
              <a:t> </a:t>
            </a:r>
            <a:r>
              <a:rPr lang="en-US" sz="2000" dirty="0" err="1">
                <a:solidFill>
                  <a:srgbClr val="000000"/>
                </a:solidFill>
                <a:latin typeface="Fira Sans Condensed"/>
                <a:ea typeface="Fira Sans Condensed"/>
                <a:cs typeface="Fira Sans Condensed"/>
                <a:sym typeface="Fira Sans Condensed"/>
              </a:rPr>
              <a:t>dụng</a:t>
            </a:r>
            <a:r>
              <a:rPr lang="en-US" sz="2000" dirty="0">
                <a:solidFill>
                  <a:srgbClr val="000000"/>
                </a:solidFill>
                <a:latin typeface="Fira Sans Condensed"/>
                <a:ea typeface="Fira Sans Condensed"/>
                <a:cs typeface="Fira Sans Condensed"/>
                <a:sym typeface="Fira Sans Condensed"/>
              </a:rPr>
              <a:t> </a:t>
            </a:r>
            <a:r>
              <a:rPr lang="en-US" sz="2000" dirty="0" err="1">
                <a:solidFill>
                  <a:srgbClr val="000000"/>
                </a:solidFill>
                <a:latin typeface="Fira Sans Condensed"/>
                <a:ea typeface="Fira Sans Condensed"/>
                <a:cs typeface="Fira Sans Condensed"/>
                <a:sym typeface="Fira Sans Condensed"/>
              </a:rPr>
              <a:t>trên</a:t>
            </a:r>
            <a:r>
              <a:rPr lang="en-US" sz="2000" dirty="0">
                <a:solidFill>
                  <a:srgbClr val="000000"/>
                </a:solidFill>
                <a:latin typeface="Fira Sans Condensed"/>
                <a:ea typeface="Fira Sans Condensed"/>
                <a:cs typeface="Fira Sans Condensed"/>
                <a:sym typeface="Fira Sans Condensed"/>
              </a:rPr>
              <a:t> </a:t>
            </a:r>
            <a:r>
              <a:rPr lang="en-US" sz="2000" dirty="0" err="1">
                <a:solidFill>
                  <a:srgbClr val="000000"/>
                </a:solidFill>
                <a:latin typeface="Fira Sans Condensed"/>
                <a:ea typeface="Fira Sans Condensed"/>
                <a:cs typeface="Fira Sans Condensed"/>
                <a:sym typeface="Fira Sans Condensed"/>
              </a:rPr>
              <a:t>nền</a:t>
            </a:r>
            <a:r>
              <a:rPr lang="en-US" sz="2000" dirty="0">
                <a:solidFill>
                  <a:srgbClr val="000000"/>
                </a:solidFill>
                <a:latin typeface="Fira Sans Condensed"/>
                <a:ea typeface="Fira Sans Condensed"/>
                <a:cs typeface="Fira Sans Condensed"/>
                <a:sym typeface="Fira Sans Condensed"/>
              </a:rPr>
              <a:t> </a:t>
            </a:r>
            <a:r>
              <a:rPr lang="en-US" sz="2000" dirty="0" err="1">
                <a:solidFill>
                  <a:srgbClr val="000000"/>
                </a:solidFill>
                <a:latin typeface="Fira Sans Condensed"/>
                <a:ea typeface="Fira Sans Condensed"/>
                <a:cs typeface="Fira Sans Condensed"/>
                <a:sym typeface="Fira Sans Condensed"/>
              </a:rPr>
              <a:t>tảng</a:t>
            </a:r>
            <a:r>
              <a:rPr lang="en-US" sz="2000" dirty="0">
                <a:solidFill>
                  <a:srgbClr val="000000"/>
                </a:solidFill>
                <a:latin typeface="Fira Sans Condensed"/>
                <a:ea typeface="Fira Sans Condensed"/>
                <a:cs typeface="Fira Sans Condensed"/>
                <a:sym typeface="Fira Sans Condensed"/>
              </a:rPr>
              <a:t> web</a:t>
            </a:r>
            <a:endParaRPr lang="en-US" dirty="0"/>
          </a:p>
          <a:p>
            <a:pPr marL="914377" lvl="1" indent="-355591">
              <a:lnSpc>
                <a:spcPct val="150000"/>
              </a:lnSpc>
              <a:buClr>
                <a:srgbClr val="000000"/>
              </a:buClr>
              <a:buSzPts val="2000"/>
              <a:buFont typeface="Fira Sans Condensed"/>
              <a:buChar char="○"/>
            </a:pPr>
            <a:r>
              <a:rPr lang="en-US" sz="2000" dirty="0" err="1">
                <a:solidFill>
                  <a:srgbClr val="000000"/>
                </a:solidFill>
                <a:latin typeface="Fira Sans Condensed"/>
                <a:ea typeface="Fira Sans Condensed"/>
                <a:cs typeface="Fira Sans Condensed"/>
                <a:sym typeface="Fira Sans Condensed"/>
              </a:rPr>
              <a:t>Thực</a:t>
            </a:r>
            <a:r>
              <a:rPr lang="en-US" sz="2000" dirty="0">
                <a:solidFill>
                  <a:srgbClr val="000000"/>
                </a:solidFill>
                <a:latin typeface="Fira Sans Condensed"/>
                <a:ea typeface="Fira Sans Condensed"/>
                <a:cs typeface="Fira Sans Condensed"/>
                <a:sym typeface="Fira Sans Condensed"/>
              </a:rPr>
              <a:t> </a:t>
            </a:r>
            <a:r>
              <a:rPr lang="en-US" sz="2000" dirty="0" err="1">
                <a:solidFill>
                  <a:srgbClr val="000000"/>
                </a:solidFill>
                <a:latin typeface="Fira Sans Condensed"/>
                <a:ea typeface="Fira Sans Condensed"/>
                <a:cs typeface="Fira Sans Condensed"/>
                <a:sym typeface="Fira Sans Condensed"/>
              </a:rPr>
              <a:t>hiện</a:t>
            </a:r>
            <a:r>
              <a:rPr lang="en-US" sz="2000" dirty="0">
                <a:solidFill>
                  <a:srgbClr val="000000"/>
                </a:solidFill>
                <a:latin typeface="Fira Sans Condensed"/>
                <a:ea typeface="Fira Sans Condensed"/>
                <a:cs typeface="Fira Sans Condensed"/>
                <a:sym typeface="Fira Sans Condensed"/>
              </a:rPr>
              <a:t> </a:t>
            </a:r>
            <a:r>
              <a:rPr lang="en-US" sz="2000" dirty="0" err="1">
                <a:solidFill>
                  <a:srgbClr val="000000"/>
                </a:solidFill>
                <a:latin typeface="Fira Sans Condensed"/>
                <a:ea typeface="Fira Sans Condensed"/>
                <a:cs typeface="Fira Sans Condensed"/>
                <a:sym typeface="Fira Sans Condensed"/>
              </a:rPr>
              <a:t>bảo</a:t>
            </a:r>
            <a:r>
              <a:rPr lang="en-US" sz="2000" dirty="0">
                <a:solidFill>
                  <a:srgbClr val="000000"/>
                </a:solidFill>
                <a:latin typeface="Fira Sans Condensed"/>
                <a:ea typeface="Fira Sans Condensed"/>
                <a:cs typeface="Fira Sans Condensed"/>
                <a:sym typeface="Fira Sans Condensed"/>
              </a:rPr>
              <a:t> </a:t>
            </a:r>
            <a:r>
              <a:rPr lang="en-US" sz="2000" dirty="0" err="1">
                <a:solidFill>
                  <a:srgbClr val="000000"/>
                </a:solidFill>
                <a:latin typeface="Fira Sans Condensed"/>
                <a:ea typeface="Fira Sans Condensed"/>
                <a:cs typeface="Fira Sans Condensed"/>
                <a:sym typeface="Fira Sans Condensed"/>
              </a:rPr>
              <a:t>mật</a:t>
            </a:r>
            <a:r>
              <a:rPr lang="en-US" sz="2000" dirty="0">
                <a:solidFill>
                  <a:srgbClr val="000000"/>
                </a:solidFill>
                <a:latin typeface="Fira Sans Condensed"/>
                <a:ea typeface="Fira Sans Condensed"/>
                <a:cs typeface="Fira Sans Condensed"/>
                <a:sym typeface="Fira Sans Condensed"/>
              </a:rPr>
              <a:t> </a:t>
            </a:r>
            <a:r>
              <a:rPr lang="en-US" sz="2000" dirty="0" err="1">
                <a:solidFill>
                  <a:srgbClr val="000000"/>
                </a:solidFill>
                <a:latin typeface="Fira Sans Condensed"/>
                <a:ea typeface="Fira Sans Condensed"/>
                <a:cs typeface="Fira Sans Condensed"/>
                <a:sym typeface="Fira Sans Condensed"/>
              </a:rPr>
              <a:t>bằng</a:t>
            </a:r>
            <a:r>
              <a:rPr lang="en-US" sz="2000" dirty="0">
                <a:solidFill>
                  <a:srgbClr val="000000"/>
                </a:solidFill>
                <a:latin typeface="Fira Sans Condensed"/>
                <a:ea typeface="Fira Sans Condensed"/>
                <a:cs typeface="Fira Sans Condensed"/>
                <a:sym typeface="Fira Sans Condensed"/>
              </a:rPr>
              <a:t> </a:t>
            </a:r>
            <a:r>
              <a:rPr lang="en-US" sz="2000" dirty="0" err="1">
                <a:solidFill>
                  <a:srgbClr val="000000"/>
                </a:solidFill>
                <a:latin typeface="Fira Sans Condensed"/>
                <a:ea typeface="Fira Sans Condensed"/>
                <a:cs typeface="Fira Sans Condensed"/>
                <a:sym typeface="Fira Sans Condensed"/>
              </a:rPr>
              <a:t>cách</a:t>
            </a:r>
            <a:r>
              <a:rPr lang="en-US" sz="2000" dirty="0">
                <a:solidFill>
                  <a:srgbClr val="000000"/>
                </a:solidFill>
                <a:latin typeface="Fira Sans Condensed"/>
                <a:ea typeface="Fira Sans Condensed"/>
                <a:cs typeface="Fira Sans Condensed"/>
                <a:sym typeface="Fira Sans Condensed"/>
              </a:rPr>
              <a:t> </a:t>
            </a:r>
            <a:r>
              <a:rPr lang="en-US" sz="2000" dirty="0" err="1">
                <a:solidFill>
                  <a:srgbClr val="000000"/>
                </a:solidFill>
                <a:latin typeface="Fira Sans Condensed"/>
                <a:ea typeface="Fira Sans Condensed"/>
                <a:cs typeface="Fira Sans Condensed"/>
                <a:sym typeface="Fira Sans Condensed"/>
              </a:rPr>
              <a:t>xác</a:t>
            </a:r>
            <a:r>
              <a:rPr lang="en-US" sz="2000" dirty="0">
                <a:solidFill>
                  <a:srgbClr val="000000"/>
                </a:solidFill>
                <a:latin typeface="Fira Sans Condensed"/>
                <a:ea typeface="Fira Sans Condensed"/>
                <a:cs typeface="Fira Sans Condensed"/>
                <a:sym typeface="Fira Sans Condensed"/>
              </a:rPr>
              <a:t> </a:t>
            </a:r>
            <a:r>
              <a:rPr lang="en-US" sz="2000" dirty="0" err="1">
                <a:solidFill>
                  <a:srgbClr val="000000"/>
                </a:solidFill>
                <a:latin typeface="Fira Sans Condensed"/>
                <a:ea typeface="Fira Sans Condensed"/>
                <a:cs typeface="Fira Sans Condensed"/>
                <a:sym typeface="Fira Sans Condensed"/>
              </a:rPr>
              <a:t>thực</a:t>
            </a:r>
            <a:r>
              <a:rPr lang="en-US" sz="2000" dirty="0">
                <a:solidFill>
                  <a:srgbClr val="000000"/>
                </a:solidFill>
                <a:latin typeface="Fira Sans Condensed"/>
                <a:ea typeface="Fira Sans Condensed"/>
                <a:cs typeface="Fira Sans Condensed"/>
                <a:sym typeface="Fira Sans Condensed"/>
              </a:rPr>
              <a:t> </a:t>
            </a:r>
            <a:r>
              <a:rPr lang="en-US" sz="2000" dirty="0" err="1">
                <a:solidFill>
                  <a:srgbClr val="000000"/>
                </a:solidFill>
                <a:latin typeface="Fira Sans Condensed"/>
                <a:ea typeface="Fira Sans Condensed"/>
                <a:cs typeface="Fira Sans Condensed"/>
                <a:sym typeface="Fira Sans Condensed"/>
              </a:rPr>
              <a:t>sms</a:t>
            </a:r>
            <a:r>
              <a:rPr lang="en-US" sz="2000" dirty="0">
                <a:solidFill>
                  <a:srgbClr val="000000"/>
                </a:solidFill>
                <a:latin typeface="Fira Sans Condensed"/>
                <a:ea typeface="Fira Sans Condensed"/>
                <a:cs typeface="Fira Sans Condensed"/>
                <a:sym typeface="Fira Sans Condensed"/>
              </a:rPr>
              <a:t>, </a:t>
            </a:r>
            <a:r>
              <a:rPr lang="en-US" sz="2000" dirty="0" err="1">
                <a:solidFill>
                  <a:srgbClr val="000000"/>
                </a:solidFill>
                <a:latin typeface="Fira Sans Condensed"/>
                <a:ea typeface="Fira Sans Condensed"/>
                <a:cs typeface="Fira Sans Condensed"/>
                <a:sym typeface="Fira Sans Condensed"/>
              </a:rPr>
              <a:t>đăng</a:t>
            </a:r>
            <a:r>
              <a:rPr lang="en-US" sz="2000" dirty="0">
                <a:solidFill>
                  <a:srgbClr val="000000"/>
                </a:solidFill>
                <a:latin typeface="Fira Sans Condensed"/>
                <a:ea typeface="Fira Sans Condensed"/>
                <a:cs typeface="Fira Sans Condensed"/>
                <a:sym typeface="Fira Sans Condensed"/>
              </a:rPr>
              <a:t> </a:t>
            </a:r>
            <a:r>
              <a:rPr lang="en-US" sz="2000" dirty="0" err="1">
                <a:solidFill>
                  <a:srgbClr val="000000"/>
                </a:solidFill>
                <a:latin typeface="Fira Sans Condensed"/>
                <a:ea typeface="Fira Sans Condensed"/>
                <a:cs typeface="Fira Sans Condensed"/>
                <a:sym typeface="Fira Sans Condensed"/>
              </a:rPr>
              <a:t>nhập</a:t>
            </a:r>
            <a:r>
              <a:rPr lang="en-US" sz="2000" dirty="0">
                <a:solidFill>
                  <a:srgbClr val="000000"/>
                </a:solidFill>
                <a:latin typeface="Fira Sans Condensed"/>
                <a:ea typeface="Fira Sans Condensed"/>
                <a:cs typeface="Fira Sans Condensed"/>
                <a:sym typeface="Fira Sans Condensed"/>
              </a:rPr>
              <a:t> </a:t>
            </a:r>
            <a:r>
              <a:rPr lang="en-US" sz="2000" dirty="0" err="1">
                <a:solidFill>
                  <a:srgbClr val="000000"/>
                </a:solidFill>
                <a:latin typeface="Fira Sans Condensed"/>
                <a:ea typeface="Fira Sans Condensed"/>
                <a:cs typeface="Fira Sans Condensed"/>
                <a:sym typeface="Fira Sans Condensed"/>
              </a:rPr>
              <a:t>bằng</a:t>
            </a:r>
            <a:r>
              <a:rPr lang="en-US" sz="2000" dirty="0">
                <a:solidFill>
                  <a:srgbClr val="000000"/>
                </a:solidFill>
                <a:latin typeface="Fira Sans Condensed"/>
                <a:ea typeface="Fira Sans Condensed"/>
                <a:cs typeface="Fira Sans Condensed"/>
                <a:sym typeface="Fira Sans Condensed"/>
              </a:rPr>
              <a:t> google</a:t>
            </a:r>
            <a:endParaRPr lang="vi-VN" sz="2000" dirty="0">
              <a:latin typeface="Fira Sans Condensed"/>
              <a:ea typeface="Fira Sans Condensed"/>
              <a:cs typeface="Fira Sans Condensed"/>
              <a:sym typeface="Fira Sans Condensed"/>
            </a:endParaRPr>
          </a:p>
          <a:p>
            <a:pPr marL="914377" lvl="1" indent="-355591">
              <a:lnSpc>
                <a:spcPct val="150000"/>
              </a:lnSpc>
              <a:buClr>
                <a:srgbClr val="000000"/>
              </a:buClr>
              <a:buSzPts val="2000"/>
              <a:buFont typeface="Fira Sans Condensed"/>
              <a:buChar char="○"/>
            </a:pPr>
            <a:r>
              <a:rPr lang="vi-VN" sz="2000" dirty="0">
                <a:solidFill>
                  <a:srgbClr val="000000"/>
                </a:solidFill>
                <a:latin typeface="Fira Sans Condensed"/>
                <a:ea typeface="Fira Sans Condensed"/>
                <a:cs typeface="Fira Sans Condensed"/>
                <a:sym typeface="Fira Sans Condensed"/>
              </a:rPr>
              <a:t>Tích hợp các cổng thanh toán khác nhau</a:t>
            </a:r>
          </a:p>
          <a:p>
            <a:pPr marL="457189" indent="-355591">
              <a:lnSpc>
                <a:spcPct val="150000"/>
              </a:lnSpc>
              <a:buClr>
                <a:schemeClr val="dk1"/>
              </a:buClr>
              <a:buSzPts val="2000"/>
              <a:buFont typeface="Fira Sans Condensed"/>
              <a:buChar char="★"/>
            </a:pPr>
            <a:r>
              <a:rPr lang="en-US" sz="2000" b="1" dirty="0" err="1">
                <a:solidFill>
                  <a:schemeClr val="dk1"/>
                </a:solidFill>
                <a:latin typeface="Fira Sans Condensed"/>
                <a:ea typeface="Fira Sans Condensed"/>
                <a:cs typeface="Fira Sans Condensed"/>
                <a:sym typeface="Fira Sans Condensed"/>
              </a:rPr>
              <a:t>Hướng</a:t>
            </a:r>
            <a:r>
              <a:rPr lang="en-US" sz="2000" b="1" dirty="0">
                <a:solidFill>
                  <a:schemeClr val="dk1"/>
                </a:solidFill>
                <a:latin typeface="Fira Sans Condensed"/>
                <a:ea typeface="Fira Sans Condensed"/>
                <a:cs typeface="Fira Sans Condensed"/>
                <a:sym typeface="Fira Sans Condensed"/>
              </a:rPr>
              <a:t> </a:t>
            </a:r>
            <a:r>
              <a:rPr lang="en-US" sz="2000" b="1" dirty="0" err="1">
                <a:solidFill>
                  <a:schemeClr val="dk1"/>
                </a:solidFill>
                <a:latin typeface="Fira Sans Condensed"/>
                <a:ea typeface="Fira Sans Condensed"/>
                <a:cs typeface="Fira Sans Condensed"/>
                <a:sym typeface="Fira Sans Condensed"/>
              </a:rPr>
              <a:t>phát</a:t>
            </a:r>
            <a:r>
              <a:rPr lang="en-US" sz="2000" b="1" dirty="0">
                <a:solidFill>
                  <a:schemeClr val="dk1"/>
                </a:solidFill>
                <a:latin typeface="Fira Sans Condensed"/>
                <a:ea typeface="Fira Sans Condensed"/>
                <a:cs typeface="Fira Sans Condensed"/>
                <a:sym typeface="Fira Sans Condensed"/>
              </a:rPr>
              <a:t> </a:t>
            </a:r>
            <a:r>
              <a:rPr lang="en-US" sz="2000" b="1" dirty="0" err="1">
                <a:solidFill>
                  <a:schemeClr val="dk1"/>
                </a:solidFill>
                <a:latin typeface="Fira Sans Condensed"/>
                <a:ea typeface="Fira Sans Condensed"/>
                <a:cs typeface="Fira Sans Condensed"/>
                <a:sym typeface="Fira Sans Condensed"/>
              </a:rPr>
              <a:t>triển</a:t>
            </a:r>
            <a:endParaRPr sz="2000" b="1" dirty="0">
              <a:solidFill>
                <a:schemeClr val="dk1"/>
              </a:solidFill>
              <a:latin typeface="Fira Sans Condensed"/>
              <a:ea typeface="Fira Sans Condensed"/>
              <a:cs typeface="Fira Sans Condensed"/>
              <a:sym typeface="Fira Sans Condensed"/>
            </a:endParaRPr>
          </a:p>
          <a:p>
            <a:pPr marL="914377" lvl="1" indent="-355591">
              <a:lnSpc>
                <a:spcPct val="150000"/>
              </a:lnSpc>
              <a:buClr>
                <a:schemeClr val="dk1"/>
              </a:buClr>
              <a:buSzPts val="2000"/>
              <a:buFont typeface="Fira Sans Condensed"/>
              <a:buChar char="○"/>
            </a:pPr>
            <a:r>
              <a:rPr lang="vi-VN" sz="2000" dirty="0">
                <a:solidFill>
                  <a:schemeClr val="dk1"/>
                </a:solidFill>
                <a:latin typeface="Fira Sans Condensed"/>
                <a:ea typeface="Fira Sans Condensed"/>
                <a:cs typeface="Fira Sans Condensed"/>
                <a:sym typeface="Fira Sans Condensed"/>
              </a:rPr>
              <a:t>Phát triển giao diện bắt mắt và dễ nhìn hơn </a:t>
            </a:r>
          </a:p>
          <a:p>
            <a:pPr marL="914377" lvl="1" indent="-355591">
              <a:lnSpc>
                <a:spcPct val="150000"/>
              </a:lnSpc>
              <a:buClr>
                <a:schemeClr val="dk1"/>
              </a:buClr>
              <a:buSzPts val="2000"/>
              <a:buFont typeface="Fira Sans Condensed"/>
              <a:buChar char="○"/>
            </a:pPr>
            <a:r>
              <a:rPr lang="vi-VN" sz="2000" dirty="0">
                <a:solidFill>
                  <a:schemeClr val="dk1"/>
                </a:solidFill>
                <a:latin typeface="Fira Sans Condensed"/>
                <a:ea typeface="Fira Sans Condensed"/>
                <a:cs typeface="Fira Sans Condensed"/>
                <a:sym typeface="Fira Sans Condensed"/>
              </a:rPr>
              <a:t>Có thể tự động tính quãng đường rồi đưa ra phí </a:t>
            </a:r>
            <a:r>
              <a:rPr lang="vi-VN" sz="2000" dirty="0" err="1">
                <a:solidFill>
                  <a:schemeClr val="dk1"/>
                </a:solidFill>
                <a:latin typeface="Fira Sans Condensed"/>
                <a:ea typeface="Fira Sans Condensed"/>
                <a:cs typeface="Fira Sans Condensed"/>
                <a:sym typeface="Fira Sans Condensed"/>
              </a:rPr>
              <a:t>ship</a:t>
            </a:r>
            <a:endParaRPr lang="vi-VN" dirty="0">
              <a:latin typeface="Fira Sans Condensed"/>
              <a:ea typeface="Fira Sans Condensed"/>
              <a:cs typeface="Fira Sans Condensed"/>
              <a:sym typeface="Fira Sans Condensed"/>
            </a:endParaRPr>
          </a:p>
          <a:p>
            <a:pPr marL="914377" lvl="1" indent="-355591">
              <a:lnSpc>
                <a:spcPct val="150000"/>
              </a:lnSpc>
              <a:buClr>
                <a:schemeClr val="dk1"/>
              </a:buClr>
              <a:buSzPts val="2000"/>
              <a:buFont typeface="Fira Sans Condensed"/>
              <a:buChar char="○"/>
            </a:pPr>
            <a:r>
              <a:rPr lang="vi-VN" sz="2000" dirty="0">
                <a:solidFill>
                  <a:schemeClr val="dk1"/>
                </a:solidFill>
                <a:latin typeface="Fira Sans Condensed"/>
                <a:ea typeface="Fira Sans Condensed"/>
                <a:cs typeface="Fira Sans Condensed"/>
                <a:sym typeface="Fira Sans Condensed"/>
              </a:rPr>
              <a:t>Hỗ trợ nhiều loại thanh toán hơn nữa</a:t>
            </a:r>
            <a:endParaRPr lang="vi-VN" sz="2400" dirty="0">
              <a:solidFill>
                <a:schemeClr val="dk1"/>
              </a:solidFill>
              <a:latin typeface="Fira Sans Condensed"/>
              <a:ea typeface="Fira Sans Condensed"/>
              <a:cs typeface="Fira Sans Condensed"/>
              <a:sym typeface="Fira Sans Condensed"/>
            </a:endParaRPr>
          </a:p>
        </p:txBody>
      </p:sp>
    </p:spTree>
    <p:extLst>
      <p:ext uri="{BB962C8B-B14F-4D97-AF65-F5344CB8AC3E}">
        <p14:creationId xmlns:p14="http://schemas.microsoft.com/office/powerpoint/2010/main" val="6705451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24</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8" y="3021994"/>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THANK YOU !</a:t>
            </a:r>
          </a:p>
        </p:txBody>
      </p:sp>
    </p:spTree>
    <p:extLst>
      <p:ext uri="{BB962C8B-B14F-4D97-AF65-F5344CB8AC3E}">
        <p14:creationId xmlns:p14="http://schemas.microsoft.com/office/powerpoint/2010/main" val="2830535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D91CA00-8B5A-4B5F-AE21-CF0691D64D53}"/>
              </a:ext>
            </a:extLst>
          </p:cNvPr>
          <p:cNvSpPr>
            <a:spLocks noGrp="1"/>
          </p:cNvSpPr>
          <p:nvPr>
            <p:ph type="sldNum" sz="quarter" idx="12"/>
          </p:nvPr>
        </p:nvSpPr>
        <p:spPr/>
        <p:txBody>
          <a:bodyPr/>
          <a:lstStyle/>
          <a:p>
            <a:fld id="{9EA0BE3B-158A-4EDF-80DC-E394A0D1600F}" type="slidenum">
              <a:rPr lang="en-US" smtClean="0"/>
              <a:pPr/>
              <a:t>3</a:t>
            </a:fld>
            <a:endParaRPr lang="en-US"/>
          </a:p>
        </p:txBody>
      </p:sp>
      <p:sp>
        <p:nvSpPr>
          <p:cNvPr id="5" name="Title 2">
            <a:extLst>
              <a:ext uri="{FF2B5EF4-FFF2-40B4-BE49-F238E27FC236}">
                <a16:creationId xmlns:a16="http://schemas.microsoft.com/office/drawing/2014/main" id="{911757F8-0EDB-7438-5898-15C26E7FF627}"/>
              </a:ext>
            </a:extLst>
          </p:cNvPr>
          <p:cNvSpPr>
            <a:spLocks noGrp="1"/>
          </p:cNvSpPr>
          <p:nvPr>
            <p:ph type="title"/>
          </p:nvPr>
        </p:nvSpPr>
        <p:spPr>
          <a:xfrm>
            <a:off x="3262675" y="3195267"/>
            <a:ext cx="6222703" cy="467471"/>
          </a:xfrm>
        </p:spPr>
        <p:txBody>
          <a:bodyPr/>
          <a:lstStyle/>
          <a:p>
            <a:r>
              <a:rPr lang="en-US" sz="2700" dirty="0"/>
              <a:t>1. </a:t>
            </a:r>
            <a:r>
              <a:rPr lang="en-US" sz="2700" dirty="0" err="1"/>
              <a:t>Đặt</a:t>
            </a:r>
            <a:r>
              <a:rPr lang="en-US" sz="2700" dirty="0"/>
              <a:t> </a:t>
            </a:r>
            <a:r>
              <a:rPr lang="en-US" sz="2700" dirty="0" err="1"/>
              <a:t>vấn</a:t>
            </a:r>
            <a:r>
              <a:rPr lang="en-US" sz="2700" dirty="0"/>
              <a:t> </a:t>
            </a:r>
            <a:r>
              <a:rPr lang="en-US" sz="2700" dirty="0" err="1"/>
              <a:t>đề</a:t>
            </a:r>
            <a:r>
              <a:rPr lang="en-US" sz="2700" dirty="0"/>
              <a:t> </a:t>
            </a:r>
            <a:r>
              <a:rPr lang="en-US" sz="2700" dirty="0" err="1"/>
              <a:t>và</a:t>
            </a:r>
            <a:r>
              <a:rPr lang="en-US" sz="2700" dirty="0"/>
              <a:t> </a:t>
            </a:r>
            <a:r>
              <a:rPr lang="vi-VN" sz="2700" dirty="0"/>
              <a:t>định hướng giải pháp</a:t>
            </a:r>
            <a:endParaRPr lang="en-US" sz="2700" dirty="0"/>
          </a:p>
        </p:txBody>
      </p:sp>
    </p:spTree>
    <p:extLst>
      <p:ext uri="{BB962C8B-B14F-4D97-AF65-F5344CB8AC3E}">
        <p14:creationId xmlns:p14="http://schemas.microsoft.com/office/powerpoint/2010/main" val="305429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a:xfrm>
            <a:off x="6905695" y="6470616"/>
            <a:ext cx="2057400" cy="365125"/>
          </a:xfrm>
        </p:spPr>
        <p:txBody>
          <a:bodyPr/>
          <a:lstStyle/>
          <a:p>
            <a:fld id="{9EA0BE3B-158A-4EDF-80DC-E394A0D1600F}" type="slidenum">
              <a:rPr lang="en-US" smtClean="0"/>
              <a:pPr/>
              <a:t>4</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vi-VN" dirty="0"/>
              <a:t>1. Đặt vấn đề và định hướng giải pháp</a:t>
            </a:r>
            <a:endParaRPr lang="en-US" dirty="0"/>
          </a:p>
        </p:txBody>
      </p:sp>
      <p:grpSp>
        <p:nvGrpSpPr>
          <p:cNvPr id="5" name="Google Shape;210;p4">
            <a:extLst>
              <a:ext uri="{FF2B5EF4-FFF2-40B4-BE49-F238E27FC236}">
                <a16:creationId xmlns:a16="http://schemas.microsoft.com/office/drawing/2014/main" id="{4919A540-053A-1AE9-9821-48E262B5A93F}"/>
              </a:ext>
            </a:extLst>
          </p:cNvPr>
          <p:cNvGrpSpPr/>
          <p:nvPr/>
        </p:nvGrpSpPr>
        <p:grpSpPr>
          <a:xfrm>
            <a:off x="600922" y="5677966"/>
            <a:ext cx="6239415" cy="532625"/>
            <a:chOff x="495200" y="5803762"/>
            <a:chExt cx="6239415" cy="532625"/>
          </a:xfrm>
        </p:grpSpPr>
        <p:sp>
          <p:nvSpPr>
            <p:cNvPr id="6" name="Google Shape;211;p4">
              <a:extLst>
                <a:ext uri="{FF2B5EF4-FFF2-40B4-BE49-F238E27FC236}">
                  <a16:creationId xmlns:a16="http://schemas.microsoft.com/office/drawing/2014/main" id="{CF9EEC18-FBA3-7B63-E198-0EA4592E003E}"/>
                </a:ext>
              </a:extLst>
            </p:cNvPr>
            <p:cNvSpPr txBox="1"/>
            <p:nvPr/>
          </p:nvSpPr>
          <p:spPr>
            <a:xfrm>
              <a:off x="1200447" y="5803762"/>
              <a:ext cx="5534168" cy="445200"/>
            </a:xfrm>
            <a:prstGeom prst="rect">
              <a:avLst/>
            </a:prstGeom>
            <a:noFill/>
            <a:ln>
              <a:noFill/>
            </a:ln>
          </p:spPr>
          <p:txBody>
            <a:bodyPr spcFirstLastPara="1" wrap="square" lIns="91425" tIns="91425" rIns="91425" bIns="91425" anchor="t" anchorCtr="0">
              <a:noAutofit/>
            </a:bodyPr>
            <a:lstStyle/>
            <a:p>
              <a:pPr>
                <a:buClr>
                  <a:srgbClr val="000000"/>
                </a:buClr>
                <a:buSzPts val="2400"/>
              </a:pPr>
              <a:r>
                <a:rPr lang="vi-VN" sz="2400" b="1" dirty="0" err="1">
                  <a:latin typeface="Fira Sans Condensed"/>
                  <a:ea typeface="Fira Sans Condensed"/>
                  <a:cs typeface="Fira Sans Condensed"/>
                  <a:sym typeface="Fira Sans Condensed"/>
                </a:rPr>
                <a:t>Website</a:t>
              </a:r>
              <a:r>
                <a:rPr lang="vi-VN" sz="2400" b="1" dirty="0">
                  <a:latin typeface="Fira Sans Condensed"/>
                  <a:ea typeface="Fira Sans Condensed"/>
                  <a:cs typeface="Fira Sans Condensed"/>
                  <a:sym typeface="Fira Sans Condensed"/>
                </a:rPr>
                <a:t> hỗ trợ kinh doanh thời trang</a:t>
              </a:r>
              <a:endParaRPr sz="2400" b="1" dirty="0">
                <a:solidFill>
                  <a:srgbClr val="000000"/>
                </a:solidFill>
                <a:latin typeface="Fira Sans Condensed"/>
                <a:ea typeface="Fira Sans Condensed"/>
                <a:cs typeface="Fira Sans Condensed"/>
                <a:sym typeface="Fira Sans Condensed"/>
              </a:endParaRPr>
            </a:p>
          </p:txBody>
        </p:sp>
        <p:sp>
          <p:nvSpPr>
            <p:cNvPr id="7" name="Google Shape;212;p4">
              <a:extLst>
                <a:ext uri="{FF2B5EF4-FFF2-40B4-BE49-F238E27FC236}">
                  <a16:creationId xmlns:a16="http://schemas.microsoft.com/office/drawing/2014/main" id="{7E38D820-B23B-936E-EA56-CF1C9B656BC4}"/>
                </a:ext>
              </a:extLst>
            </p:cNvPr>
            <p:cNvSpPr/>
            <p:nvPr/>
          </p:nvSpPr>
          <p:spPr>
            <a:xfrm>
              <a:off x="495200" y="5818887"/>
              <a:ext cx="512400" cy="517500"/>
            </a:xfrm>
            <a:prstGeom prst="rightArrow">
              <a:avLst>
                <a:gd name="adj1" fmla="val 50000"/>
                <a:gd name="adj2" fmla="val 50000"/>
              </a:avLst>
            </a:prstGeom>
            <a:solidFill>
              <a:srgbClr val="C00000"/>
            </a:solid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algn="ctr"/>
              <a:endParaRPr sz="1400">
                <a:solidFill>
                  <a:srgbClr val="FF0000"/>
                </a:solidFill>
                <a:latin typeface="Arial"/>
                <a:ea typeface="Arial"/>
                <a:cs typeface="Arial"/>
                <a:sym typeface="Arial"/>
              </a:endParaRPr>
            </a:p>
          </p:txBody>
        </p:sp>
      </p:grpSp>
      <p:grpSp>
        <p:nvGrpSpPr>
          <p:cNvPr id="8" name="Google Shape;213;p4">
            <a:extLst>
              <a:ext uri="{FF2B5EF4-FFF2-40B4-BE49-F238E27FC236}">
                <a16:creationId xmlns:a16="http://schemas.microsoft.com/office/drawing/2014/main" id="{F7A82E15-918A-C224-B281-184E165F4BA9}"/>
              </a:ext>
            </a:extLst>
          </p:cNvPr>
          <p:cNvGrpSpPr/>
          <p:nvPr/>
        </p:nvGrpSpPr>
        <p:grpSpPr>
          <a:xfrm>
            <a:off x="1363106" y="1069779"/>
            <a:ext cx="6742993" cy="4338924"/>
            <a:chOff x="1200447" y="1186476"/>
            <a:chExt cx="6742993" cy="4338924"/>
          </a:xfrm>
        </p:grpSpPr>
        <p:pic>
          <p:nvPicPr>
            <p:cNvPr id="9" name="Google Shape;214;p4" descr="TÁC ĐỘNG CỦA CÁCH MẠNG CÔNG NGHIỆP 4.0 LÊN THỊ TRƯỜNG TÀI CHÍNH VIỆT NAM -  Lendbiz">
              <a:extLst>
                <a:ext uri="{FF2B5EF4-FFF2-40B4-BE49-F238E27FC236}">
                  <a16:creationId xmlns:a16="http://schemas.microsoft.com/office/drawing/2014/main" id="{A63BBF2D-D609-3437-0863-D452241CE30C}"/>
                </a:ext>
              </a:extLst>
            </p:cNvPr>
            <p:cNvPicPr preferRelativeResize="0"/>
            <p:nvPr/>
          </p:nvPicPr>
          <p:blipFill rotWithShape="1">
            <a:blip r:embed="rId3">
              <a:alphaModFix/>
            </a:blip>
            <a:srcRect/>
            <a:stretch/>
          </p:blipFill>
          <p:spPr>
            <a:xfrm>
              <a:off x="1200447" y="1186476"/>
              <a:ext cx="3144600" cy="1964100"/>
            </a:xfrm>
            <a:prstGeom prst="roundRect">
              <a:avLst>
                <a:gd name="adj" fmla="val 16667"/>
              </a:avLst>
            </a:prstGeom>
            <a:noFill/>
            <a:ln>
              <a:noFill/>
            </a:ln>
            <a:effectLst>
              <a:outerShdw blurRad="76200" dist="38100" dir="7800000" algn="tl" rotWithShape="0">
                <a:srgbClr val="000000">
                  <a:alpha val="40000"/>
                </a:srgbClr>
              </a:outerShdw>
            </a:effectLst>
          </p:spPr>
        </p:pic>
        <p:pic>
          <p:nvPicPr>
            <p:cNvPr id="10" name="Google Shape;215;p4">
              <a:extLst>
                <a:ext uri="{FF2B5EF4-FFF2-40B4-BE49-F238E27FC236}">
                  <a16:creationId xmlns:a16="http://schemas.microsoft.com/office/drawing/2014/main" id="{BBAB48D0-5C2E-06F7-873E-9838861F19EB}"/>
                </a:ext>
              </a:extLst>
            </p:cNvPr>
            <p:cNvPicPr preferRelativeResize="0"/>
            <p:nvPr/>
          </p:nvPicPr>
          <p:blipFill>
            <a:blip r:embed="rId4"/>
            <a:srcRect t="3256" b="3256"/>
            <a:stretch/>
          </p:blipFill>
          <p:spPr>
            <a:xfrm>
              <a:off x="4798840" y="1190803"/>
              <a:ext cx="3144600" cy="1959900"/>
            </a:xfrm>
            <a:prstGeom prst="roundRect">
              <a:avLst>
                <a:gd name="adj" fmla="val 16667"/>
              </a:avLst>
            </a:prstGeom>
            <a:noFill/>
            <a:ln>
              <a:noFill/>
            </a:ln>
            <a:effectLst>
              <a:outerShdw blurRad="76200" dist="38100" dir="7800000" algn="tl" rotWithShape="0">
                <a:srgbClr val="000000">
                  <a:alpha val="40000"/>
                </a:srgbClr>
              </a:outerShdw>
            </a:effectLst>
          </p:spPr>
        </p:pic>
        <p:pic>
          <p:nvPicPr>
            <p:cNvPr id="11" name="Google Shape;216;p4">
              <a:extLst>
                <a:ext uri="{FF2B5EF4-FFF2-40B4-BE49-F238E27FC236}">
                  <a16:creationId xmlns:a16="http://schemas.microsoft.com/office/drawing/2014/main" id="{8477D557-B6D0-872D-AB1D-9A201E048CF9}"/>
                </a:ext>
              </a:extLst>
            </p:cNvPr>
            <p:cNvPicPr preferRelativeResize="0"/>
            <p:nvPr/>
          </p:nvPicPr>
          <p:blipFill>
            <a:blip r:embed="rId5"/>
            <a:srcRect t="1111" b="1111"/>
            <a:stretch/>
          </p:blipFill>
          <p:spPr>
            <a:xfrm>
              <a:off x="1200447" y="3429000"/>
              <a:ext cx="3144600" cy="2096400"/>
            </a:xfrm>
            <a:prstGeom prst="roundRect">
              <a:avLst>
                <a:gd name="adj" fmla="val 16667"/>
              </a:avLst>
            </a:prstGeom>
            <a:noFill/>
            <a:ln>
              <a:noFill/>
            </a:ln>
            <a:effectLst>
              <a:outerShdw blurRad="76200" dist="38100" dir="7800000" algn="tl" rotWithShape="0">
                <a:srgbClr val="000000">
                  <a:alpha val="40000"/>
                </a:srgbClr>
              </a:outerShdw>
            </a:effectLst>
          </p:spPr>
        </p:pic>
        <p:pic>
          <p:nvPicPr>
            <p:cNvPr id="12" name="Google Shape;217;p4">
              <a:extLst>
                <a:ext uri="{FF2B5EF4-FFF2-40B4-BE49-F238E27FC236}">
                  <a16:creationId xmlns:a16="http://schemas.microsoft.com/office/drawing/2014/main" id="{7D8095A0-06A7-371A-7B99-44F0B974D4BE}"/>
                </a:ext>
              </a:extLst>
            </p:cNvPr>
            <p:cNvPicPr preferRelativeResize="0"/>
            <p:nvPr/>
          </p:nvPicPr>
          <p:blipFill rotWithShape="1">
            <a:blip r:embed="rId6"/>
            <a:srcRect l="872" t="-2106" r="872" b="-2106"/>
            <a:stretch/>
          </p:blipFill>
          <p:spPr>
            <a:xfrm>
              <a:off x="4798837" y="3428999"/>
              <a:ext cx="3144600" cy="2096400"/>
            </a:xfrm>
            <a:prstGeom prst="roundRect">
              <a:avLst>
                <a:gd name="adj" fmla="val 16667"/>
              </a:avLst>
            </a:prstGeom>
            <a:noFill/>
            <a:ln>
              <a:noFill/>
            </a:ln>
            <a:effectLst>
              <a:outerShdw blurRad="76200" dist="38100" dir="7800000" algn="tl" rotWithShape="0">
                <a:srgbClr val="000000">
                  <a:alpha val="40000"/>
                </a:srgbClr>
              </a:outerShdw>
            </a:effectLst>
          </p:spPr>
        </p:pic>
      </p:grpSp>
    </p:spTree>
    <p:extLst>
      <p:ext uri="{BB962C8B-B14F-4D97-AF65-F5344CB8AC3E}">
        <p14:creationId xmlns:p14="http://schemas.microsoft.com/office/powerpoint/2010/main" val="292364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81"/>
            <a:ext cx="2057400" cy="365125"/>
          </a:xfrm>
          <a:prstGeom prst="rect">
            <a:avLst/>
          </a:prstGeom>
        </p:spPr>
        <p:txBody>
          <a:bodyPr/>
          <a:lstStyle/>
          <a:p>
            <a:fld id="{9EA0BE3B-158A-4EDF-80DC-E394A0D1600F}" type="slidenum">
              <a:rPr lang="en-US" smtClean="0"/>
              <a:pPr/>
              <a:t>5</a:t>
            </a:fld>
            <a:endParaRPr lang="en-US" dirty="0"/>
          </a:p>
        </p:txBody>
      </p:sp>
      <p:sp>
        <p:nvSpPr>
          <p:cNvPr id="6" name="Google Shape;223;p5">
            <a:extLst>
              <a:ext uri="{FF2B5EF4-FFF2-40B4-BE49-F238E27FC236}">
                <a16:creationId xmlns:a16="http://schemas.microsoft.com/office/drawing/2014/main" id="{F381C4E9-BF11-6AC3-D34F-C69CA78A176E}"/>
              </a:ext>
            </a:extLst>
          </p:cNvPr>
          <p:cNvSpPr txBox="1"/>
          <p:nvPr/>
        </p:nvSpPr>
        <p:spPr>
          <a:xfrm>
            <a:off x="580752" y="1093287"/>
            <a:ext cx="7704000" cy="572700"/>
          </a:xfrm>
          <a:prstGeom prst="rect">
            <a:avLst/>
          </a:prstGeom>
          <a:noFill/>
          <a:ln>
            <a:noFill/>
          </a:ln>
        </p:spPr>
        <p:txBody>
          <a:bodyPr spcFirstLastPara="1" wrap="square" lIns="91425" tIns="91425" rIns="91425" bIns="91425" anchor="t" anchorCtr="0">
            <a:noAutofit/>
          </a:bodyPr>
          <a:lstStyle/>
          <a:p>
            <a:pPr algn="ctr">
              <a:buClr>
                <a:srgbClr val="000000"/>
              </a:buClr>
              <a:buSzPts val="3000"/>
            </a:pPr>
            <a:r>
              <a:rPr lang="en-US" sz="3000" b="1" dirty="0" err="1">
                <a:solidFill>
                  <a:srgbClr val="000000"/>
                </a:solidFill>
                <a:latin typeface="Fira Sans Condensed"/>
                <a:ea typeface="Fira Sans Condensed"/>
                <a:cs typeface="Fira Sans Condensed"/>
                <a:sym typeface="Fira Sans Condensed"/>
              </a:rPr>
              <a:t>Mục</a:t>
            </a:r>
            <a:r>
              <a:rPr lang="en-US" sz="3000" b="1" dirty="0">
                <a:solidFill>
                  <a:srgbClr val="000000"/>
                </a:solidFill>
                <a:latin typeface="Fira Sans Condensed"/>
                <a:ea typeface="Fira Sans Condensed"/>
                <a:cs typeface="Fira Sans Condensed"/>
                <a:sym typeface="Fira Sans Condensed"/>
              </a:rPr>
              <a:t> </a:t>
            </a:r>
            <a:r>
              <a:rPr lang="en-US" sz="3000" b="1" dirty="0" err="1">
                <a:solidFill>
                  <a:srgbClr val="000000"/>
                </a:solidFill>
                <a:latin typeface="Fira Sans Condensed"/>
                <a:ea typeface="Fira Sans Condensed"/>
                <a:cs typeface="Fira Sans Condensed"/>
                <a:sym typeface="Fira Sans Condensed"/>
              </a:rPr>
              <a:t>tiêu</a:t>
            </a:r>
            <a:r>
              <a:rPr lang="en-US" sz="3000" b="1" dirty="0">
                <a:solidFill>
                  <a:srgbClr val="000000"/>
                </a:solidFill>
                <a:latin typeface="Fira Sans Condensed"/>
                <a:ea typeface="Fira Sans Condensed"/>
                <a:cs typeface="Fira Sans Condensed"/>
                <a:sym typeface="Fira Sans Condensed"/>
              </a:rPr>
              <a:t> </a:t>
            </a:r>
            <a:r>
              <a:rPr lang="en-US" sz="3000" b="1" dirty="0" err="1">
                <a:solidFill>
                  <a:srgbClr val="000000"/>
                </a:solidFill>
                <a:latin typeface="Fira Sans Condensed"/>
                <a:ea typeface="Fira Sans Condensed"/>
                <a:cs typeface="Fira Sans Condensed"/>
                <a:sym typeface="Fira Sans Condensed"/>
              </a:rPr>
              <a:t>đề</a:t>
            </a:r>
            <a:r>
              <a:rPr lang="en-US" sz="3000" b="1" dirty="0">
                <a:solidFill>
                  <a:srgbClr val="000000"/>
                </a:solidFill>
                <a:latin typeface="Fira Sans Condensed"/>
                <a:ea typeface="Fira Sans Condensed"/>
                <a:cs typeface="Fira Sans Condensed"/>
                <a:sym typeface="Fira Sans Condensed"/>
              </a:rPr>
              <a:t> </a:t>
            </a:r>
            <a:r>
              <a:rPr lang="en-US" sz="3000" b="1" dirty="0" err="1">
                <a:solidFill>
                  <a:srgbClr val="000000"/>
                </a:solidFill>
                <a:latin typeface="Fira Sans Condensed"/>
                <a:ea typeface="Fira Sans Condensed"/>
                <a:cs typeface="Fira Sans Condensed"/>
                <a:sym typeface="Fira Sans Condensed"/>
              </a:rPr>
              <a:t>tài</a:t>
            </a:r>
            <a:endParaRPr sz="3000" b="1" dirty="0">
              <a:solidFill>
                <a:srgbClr val="000000"/>
              </a:solidFill>
              <a:latin typeface="Fira Sans Condensed"/>
              <a:ea typeface="Fira Sans Condensed"/>
              <a:cs typeface="Fira Sans Condensed"/>
              <a:sym typeface="Fira Sans Condensed"/>
            </a:endParaRPr>
          </a:p>
        </p:txBody>
      </p:sp>
      <p:sp>
        <p:nvSpPr>
          <p:cNvPr id="7" name="Google Shape;224;p5">
            <a:extLst>
              <a:ext uri="{FF2B5EF4-FFF2-40B4-BE49-F238E27FC236}">
                <a16:creationId xmlns:a16="http://schemas.microsoft.com/office/drawing/2014/main" id="{7D860D25-BA1A-0C98-4B90-27E074884E66}"/>
              </a:ext>
            </a:extLst>
          </p:cNvPr>
          <p:cNvSpPr txBox="1"/>
          <p:nvPr/>
        </p:nvSpPr>
        <p:spPr>
          <a:xfrm flipH="1">
            <a:off x="1437903" y="1665989"/>
            <a:ext cx="7369500" cy="4263957"/>
          </a:xfrm>
          <a:prstGeom prst="rect">
            <a:avLst/>
          </a:prstGeom>
          <a:noFill/>
          <a:ln>
            <a:noFill/>
          </a:ln>
        </p:spPr>
        <p:txBody>
          <a:bodyPr spcFirstLastPara="1" wrap="square" lIns="91425" tIns="274300" rIns="91425" bIns="91425" anchor="ctr" anchorCtr="0">
            <a:noAutofit/>
          </a:bodyPr>
          <a:lstStyle/>
          <a:p>
            <a:pPr algn="just">
              <a:lnSpc>
                <a:spcPct val="115000"/>
              </a:lnSpc>
              <a:buClr>
                <a:srgbClr val="000000"/>
              </a:buClr>
              <a:buSzPts val="2000"/>
            </a:pPr>
            <a:r>
              <a:rPr lang="en-US" sz="2000" dirty="0" err="1">
                <a:solidFill>
                  <a:srgbClr val="000000"/>
                </a:solidFill>
                <a:latin typeface="Fira Sans Condensed"/>
                <a:ea typeface="Fira Sans Condensed"/>
                <a:cs typeface="Fira Sans Condensed"/>
                <a:sym typeface="Fira Sans Condensed"/>
              </a:rPr>
              <a:t>Thiết</a:t>
            </a:r>
            <a:r>
              <a:rPr lang="en-US" sz="2000" dirty="0">
                <a:solidFill>
                  <a:srgbClr val="000000"/>
                </a:solidFill>
                <a:latin typeface="Fira Sans Condensed"/>
                <a:ea typeface="Fira Sans Condensed"/>
                <a:cs typeface="Fira Sans Condensed"/>
                <a:sym typeface="Fira Sans Condensed"/>
              </a:rPr>
              <a:t> </a:t>
            </a:r>
            <a:r>
              <a:rPr lang="en-US" sz="2000" dirty="0" err="1">
                <a:solidFill>
                  <a:srgbClr val="000000"/>
                </a:solidFill>
                <a:latin typeface="Fira Sans Condensed"/>
                <a:ea typeface="Fira Sans Condensed"/>
                <a:cs typeface="Fira Sans Condensed"/>
                <a:sym typeface="Fira Sans Condensed"/>
              </a:rPr>
              <a:t>kế</a:t>
            </a:r>
            <a:r>
              <a:rPr lang="en-US" sz="2000" dirty="0">
                <a:solidFill>
                  <a:srgbClr val="000000"/>
                </a:solidFill>
                <a:latin typeface="Fira Sans Condensed"/>
                <a:ea typeface="Fira Sans Condensed"/>
                <a:cs typeface="Fira Sans Condensed"/>
                <a:sym typeface="Fira Sans Condensed"/>
              </a:rPr>
              <a:t> </a:t>
            </a:r>
            <a:r>
              <a:rPr lang="en-US" sz="2000" dirty="0" err="1">
                <a:solidFill>
                  <a:srgbClr val="000000"/>
                </a:solidFill>
                <a:latin typeface="Fira Sans Condensed"/>
                <a:ea typeface="Fira Sans Condensed"/>
                <a:cs typeface="Fira Sans Condensed"/>
                <a:sym typeface="Fira Sans Condensed"/>
              </a:rPr>
              <a:t>và</a:t>
            </a:r>
            <a:r>
              <a:rPr lang="en-US" sz="2000" dirty="0">
                <a:solidFill>
                  <a:srgbClr val="000000"/>
                </a:solidFill>
                <a:latin typeface="Fira Sans Condensed"/>
                <a:ea typeface="Fira Sans Condensed"/>
                <a:cs typeface="Fira Sans Condensed"/>
                <a:sym typeface="Fira Sans Condensed"/>
              </a:rPr>
              <a:t> </a:t>
            </a:r>
            <a:r>
              <a:rPr lang="en-US" sz="2000" dirty="0" err="1">
                <a:solidFill>
                  <a:srgbClr val="000000"/>
                </a:solidFill>
                <a:latin typeface="Fira Sans Condensed"/>
                <a:ea typeface="Fira Sans Condensed"/>
                <a:cs typeface="Fira Sans Condensed"/>
                <a:sym typeface="Fira Sans Condensed"/>
              </a:rPr>
              <a:t>xây</a:t>
            </a:r>
            <a:r>
              <a:rPr lang="en-US" sz="2000" dirty="0">
                <a:solidFill>
                  <a:srgbClr val="000000"/>
                </a:solidFill>
                <a:latin typeface="Fira Sans Condensed"/>
                <a:ea typeface="Fira Sans Condensed"/>
                <a:cs typeface="Fira Sans Condensed"/>
                <a:sym typeface="Fira Sans Condensed"/>
              </a:rPr>
              <a:t> </a:t>
            </a:r>
            <a:r>
              <a:rPr lang="en-US" sz="2000" dirty="0" err="1">
                <a:solidFill>
                  <a:srgbClr val="000000"/>
                </a:solidFill>
                <a:latin typeface="Fira Sans Condensed"/>
                <a:ea typeface="Fira Sans Condensed"/>
                <a:cs typeface="Fira Sans Condensed"/>
                <a:sym typeface="Fira Sans Condensed"/>
              </a:rPr>
              <a:t>dựng</a:t>
            </a:r>
            <a:r>
              <a:rPr lang="en-US" sz="2000" dirty="0">
                <a:solidFill>
                  <a:srgbClr val="000000"/>
                </a:solidFill>
                <a:latin typeface="Fira Sans Condensed"/>
                <a:ea typeface="Fira Sans Condensed"/>
                <a:cs typeface="Fira Sans Condensed"/>
                <a:sym typeface="Fira Sans Condensed"/>
              </a:rPr>
              <a:t> </a:t>
            </a:r>
            <a:r>
              <a:rPr lang="vi-VN" sz="2000" dirty="0">
                <a:solidFill>
                  <a:srgbClr val="000000"/>
                </a:solidFill>
                <a:latin typeface="Fira Sans Condensed"/>
                <a:ea typeface="Fira Sans Condensed"/>
                <a:cs typeface="Fira Sans Condensed"/>
                <a:sym typeface="Fira Sans Condensed"/>
              </a:rPr>
              <a:t>một </a:t>
            </a:r>
            <a:r>
              <a:rPr lang="vi-VN" sz="2000" dirty="0" err="1">
                <a:solidFill>
                  <a:srgbClr val="000000"/>
                </a:solidFill>
                <a:latin typeface="Fira Sans Condensed"/>
                <a:ea typeface="Fira Sans Condensed"/>
                <a:cs typeface="Fira Sans Condensed"/>
                <a:sym typeface="Fira Sans Condensed"/>
              </a:rPr>
              <a:t>website</a:t>
            </a:r>
            <a:r>
              <a:rPr lang="vi-VN" sz="2000" dirty="0">
                <a:solidFill>
                  <a:srgbClr val="000000"/>
                </a:solidFill>
                <a:latin typeface="Fira Sans Condensed"/>
                <a:ea typeface="Fira Sans Condensed"/>
                <a:cs typeface="Fira Sans Condensed"/>
                <a:sym typeface="Fira Sans Condensed"/>
              </a:rPr>
              <a:t> hỗ trợ kinh doanh thời trang </a:t>
            </a:r>
            <a:r>
              <a:rPr lang="en-US" sz="2000" dirty="0">
                <a:solidFill>
                  <a:srgbClr val="000000"/>
                </a:solidFill>
                <a:latin typeface="Fira Sans Condensed"/>
                <a:ea typeface="Fira Sans Condensed"/>
                <a:cs typeface="Fira Sans Condensed"/>
                <a:sym typeface="Fira Sans Condensed"/>
              </a:rPr>
              <a:t>. </a:t>
            </a:r>
            <a:endParaRPr sz="2000" dirty="0">
              <a:solidFill>
                <a:srgbClr val="000000"/>
              </a:solidFill>
              <a:latin typeface="Fira Sans Condensed"/>
              <a:ea typeface="Fira Sans Condensed"/>
              <a:cs typeface="Fira Sans Condensed"/>
              <a:sym typeface="Fira Sans Condensed"/>
            </a:endParaRPr>
          </a:p>
          <a:p>
            <a:pPr algn="just">
              <a:lnSpc>
                <a:spcPct val="115000"/>
              </a:lnSpc>
              <a:spcBef>
                <a:spcPts val="1600"/>
              </a:spcBef>
              <a:buClr>
                <a:srgbClr val="000000"/>
              </a:buClr>
              <a:buSzPts val="2000"/>
            </a:pPr>
            <a:r>
              <a:rPr lang="en-US" sz="2000" dirty="0" err="1">
                <a:solidFill>
                  <a:srgbClr val="000000"/>
                </a:solidFill>
                <a:latin typeface="Fira Sans Condensed"/>
                <a:ea typeface="Fira Sans Condensed"/>
                <a:cs typeface="Fira Sans Condensed"/>
                <a:sym typeface="Fira Sans Condensed"/>
              </a:rPr>
              <a:t>Các</a:t>
            </a:r>
            <a:r>
              <a:rPr lang="en-US" sz="2000" dirty="0">
                <a:solidFill>
                  <a:srgbClr val="000000"/>
                </a:solidFill>
                <a:latin typeface="Fira Sans Condensed"/>
                <a:ea typeface="Fira Sans Condensed"/>
                <a:cs typeface="Fira Sans Condensed"/>
                <a:sym typeface="Fira Sans Condensed"/>
              </a:rPr>
              <a:t> </a:t>
            </a:r>
            <a:r>
              <a:rPr lang="en-US" sz="2000" dirty="0" err="1">
                <a:solidFill>
                  <a:srgbClr val="000000"/>
                </a:solidFill>
                <a:latin typeface="Fira Sans Condensed"/>
                <a:ea typeface="Fira Sans Condensed"/>
                <a:cs typeface="Fira Sans Condensed"/>
                <a:sym typeface="Fira Sans Condensed"/>
              </a:rPr>
              <a:t>tính</a:t>
            </a:r>
            <a:r>
              <a:rPr lang="en-US" sz="2000" dirty="0">
                <a:solidFill>
                  <a:srgbClr val="000000"/>
                </a:solidFill>
                <a:latin typeface="Fira Sans Condensed"/>
                <a:ea typeface="Fira Sans Condensed"/>
                <a:cs typeface="Fira Sans Condensed"/>
                <a:sym typeface="Fira Sans Condensed"/>
              </a:rPr>
              <a:t> </a:t>
            </a:r>
            <a:r>
              <a:rPr lang="en-US" sz="2000" dirty="0" err="1">
                <a:solidFill>
                  <a:srgbClr val="000000"/>
                </a:solidFill>
                <a:latin typeface="Fira Sans Condensed"/>
                <a:ea typeface="Fira Sans Condensed"/>
                <a:cs typeface="Fira Sans Condensed"/>
                <a:sym typeface="Fira Sans Condensed"/>
              </a:rPr>
              <a:t>năng</a:t>
            </a:r>
            <a:r>
              <a:rPr lang="en-US" sz="2000" dirty="0">
                <a:solidFill>
                  <a:srgbClr val="000000"/>
                </a:solidFill>
                <a:latin typeface="Fira Sans Condensed"/>
                <a:ea typeface="Fira Sans Condensed"/>
                <a:cs typeface="Fira Sans Condensed"/>
                <a:sym typeface="Fira Sans Condensed"/>
              </a:rPr>
              <a:t> </a:t>
            </a:r>
            <a:r>
              <a:rPr lang="en-US" sz="2000" dirty="0" err="1">
                <a:solidFill>
                  <a:srgbClr val="000000"/>
                </a:solidFill>
                <a:latin typeface="Fira Sans Condensed"/>
                <a:ea typeface="Fira Sans Condensed"/>
                <a:cs typeface="Fira Sans Condensed"/>
                <a:sym typeface="Fira Sans Condensed"/>
              </a:rPr>
              <a:t>nổi</a:t>
            </a:r>
            <a:r>
              <a:rPr lang="en-US" sz="2000" dirty="0">
                <a:solidFill>
                  <a:srgbClr val="000000"/>
                </a:solidFill>
                <a:latin typeface="Fira Sans Condensed"/>
                <a:ea typeface="Fira Sans Condensed"/>
                <a:cs typeface="Fira Sans Condensed"/>
                <a:sym typeface="Fira Sans Condensed"/>
              </a:rPr>
              <a:t> </a:t>
            </a:r>
            <a:r>
              <a:rPr lang="en-US" sz="2000" dirty="0" err="1">
                <a:solidFill>
                  <a:srgbClr val="000000"/>
                </a:solidFill>
                <a:latin typeface="Fira Sans Condensed"/>
                <a:ea typeface="Fira Sans Condensed"/>
                <a:cs typeface="Fira Sans Condensed"/>
                <a:sym typeface="Fira Sans Condensed"/>
              </a:rPr>
              <a:t>bật</a:t>
            </a:r>
            <a:r>
              <a:rPr lang="en-US" sz="2000" dirty="0">
                <a:solidFill>
                  <a:srgbClr val="000000"/>
                </a:solidFill>
                <a:latin typeface="Fira Sans Condensed"/>
                <a:ea typeface="Fira Sans Condensed"/>
                <a:cs typeface="Fira Sans Condensed"/>
                <a:sym typeface="Fira Sans Condensed"/>
              </a:rPr>
              <a:t> </a:t>
            </a:r>
            <a:r>
              <a:rPr lang="en-US" sz="2000" dirty="0" err="1">
                <a:solidFill>
                  <a:srgbClr val="000000"/>
                </a:solidFill>
                <a:latin typeface="Fira Sans Condensed"/>
                <a:ea typeface="Fira Sans Condensed"/>
                <a:cs typeface="Fira Sans Condensed"/>
                <a:sym typeface="Fira Sans Condensed"/>
              </a:rPr>
              <a:t>cần</a:t>
            </a:r>
            <a:r>
              <a:rPr lang="en-US" sz="2000" dirty="0">
                <a:solidFill>
                  <a:srgbClr val="000000"/>
                </a:solidFill>
                <a:latin typeface="Fira Sans Condensed"/>
                <a:ea typeface="Fira Sans Condensed"/>
                <a:cs typeface="Fira Sans Condensed"/>
                <a:sym typeface="Fira Sans Condensed"/>
              </a:rPr>
              <a:t> </a:t>
            </a:r>
            <a:r>
              <a:rPr lang="en-US" sz="2000" dirty="0" err="1">
                <a:solidFill>
                  <a:srgbClr val="000000"/>
                </a:solidFill>
                <a:latin typeface="Fira Sans Condensed"/>
                <a:ea typeface="Fira Sans Condensed"/>
                <a:cs typeface="Fira Sans Condensed"/>
                <a:sym typeface="Fira Sans Condensed"/>
              </a:rPr>
              <a:t>có</a:t>
            </a:r>
            <a:r>
              <a:rPr lang="en-US" sz="2000" dirty="0">
                <a:solidFill>
                  <a:srgbClr val="000000"/>
                </a:solidFill>
                <a:latin typeface="Fira Sans Condensed"/>
                <a:ea typeface="Fira Sans Condensed"/>
                <a:cs typeface="Fira Sans Condensed"/>
                <a:sym typeface="Fira Sans Condensed"/>
              </a:rPr>
              <a:t>: </a:t>
            </a:r>
            <a:endParaRPr sz="2000" dirty="0">
              <a:solidFill>
                <a:srgbClr val="000000"/>
              </a:solidFill>
              <a:latin typeface="Fira Sans Condensed"/>
              <a:ea typeface="Fira Sans Condensed"/>
              <a:cs typeface="Fira Sans Condensed"/>
              <a:sym typeface="Fira Sans Condensed"/>
            </a:endParaRPr>
          </a:p>
          <a:p>
            <a:pPr marL="457189" indent="-355591" algn="just">
              <a:lnSpc>
                <a:spcPct val="150000"/>
              </a:lnSpc>
              <a:buClr>
                <a:srgbClr val="000000"/>
              </a:buClr>
              <a:buSzPts val="2000"/>
              <a:buFont typeface="Fira Sans Condensed"/>
              <a:buChar char="❖"/>
            </a:pPr>
            <a:r>
              <a:rPr lang="vi-VN" sz="2000" dirty="0">
                <a:latin typeface="Fira Sans Condensed"/>
                <a:ea typeface="Fira Sans Condensed"/>
                <a:cs typeface="Fira Sans Condensed"/>
                <a:sym typeface="Fira Sans Condensed"/>
              </a:rPr>
              <a:t>Khách hàng tìm kiếm sản phẩm -&gt; thêm vào giỏ hàng -&gt; đặt hàng -&gt; thanh toán</a:t>
            </a:r>
          </a:p>
          <a:p>
            <a:pPr marL="457189" indent="-355591" algn="just">
              <a:lnSpc>
                <a:spcPct val="150000"/>
              </a:lnSpc>
              <a:buClr>
                <a:srgbClr val="000000"/>
              </a:buClr>
              <a:buSzPts val="2000"/>
              <a:buFont typeface="Fira Sans Condensed"/>
              <a:buChar char="❖"/>
            </a:pPr>
            <a:r>
              <a:rPr lang="vi-VN" sz="2000" dirty="0">
                <a:latin typeface="Fira Sans Condensed"/>
                <a:ea typeface="Fira Sans Condensed"/>
                <a:cs typeface="Fira Sans Condensed"/>
                <a:sym typeface="Fira Sans Condensed"/>
              </a:rPr>
              <a:t>Quản lý tài khoản đăng nhập, sản phẩm, đơn hàng đã đặt, nhà cung cấp của cửa hàng , thống kê hàng tồn kho và doanh thu</a:t>
            </a:r>
            <a:endParaRPr lang="vi-VN" sz="2000" dirty="0">
              <a:solidFill>
                <a:srgbClr val="000000"/>
              </a:solidFill>
              <a:latin typeface="Fira Sans Condensed"/>
              <a:ea typeface="Fira Sans Condensed"/>
              <a:cs typeface="Fira Sans Condensed"/>
              <a:sym typeface="Fira Sans Condensed"/>
            </a:endParaRPr>
          </a:p>
          <a:p>
            <a:pPr marL="457189" indent="-355591" algn="just">
              <a:lnSpc>
                <a:spcPct val="150000"/>
              </a:lnSpc>
              <a:buClr>
                <a:srgbClr val="000000"/>
              </a:buClr>
              <a:buSzPts val="2000"/>
              <a:buFont typeface="Fira Sans Condensed"/>
              <a:buChar char="❖"/>
            </a:pPr>
            <a:r>
              <a:rPr lang="vi-VN" sz="2000" dirty="0">
                <a:latin typeface="Fira Sans Condensed"/>
                <a:sym typeface="Fira Sans Condensed"/>
              </a:rPr>
              <a:t>Gợi ý các sản phẩm có lượt người xem cao</a:t>
            </a:r>
            <a:endParaRPr dirty="0"/>
          </a:p>
          <a:p>
            <a:pPr marL="457189" indent="-355591" algn="just">
              <a:lnSpc>
                <a:spcPct val="150000"/>
              </a:lnSpc>
              <a:buClr>
                <a:srgbClr val="000000"/>
              </a:buClr>
              <a:buSzPts val="2000"/>
              <a:buFont typeface="Fira Sans Condensed"/>
              <a:buChar char="❖"/>
            </a:pPr>
            <a:r>
              <a:rPr lang="vi-VN" sz="2000" dirty="0">
                <a:solidFill>
                  <a:srgbClr val="000000"/>
                </a:solidFill>
                <a:latin typeface="Fira Sans Condensed"/>
                <a:ea typeface="Fira Sans Condensed"/>
                <a:cs typeface="Fira Sans Condensed"/>
                <a:sym typeface="Fira Sans Condensed"/>
              </a:rPr>
              <a:t>Quản lý và sử dụng địa chỉ, mã giảm giá</a:t>
            </a:r>
          </a:p>
          <a:p>
            <a:pPr marL="457189" indent="-355591" algn="just">
              <a:lnSpc>
                <a:spcPct val="150000"/>
              </a:lnSpc>
              <a:buClr>
                <a:srgbClr val="000000"/>
              </a:buClr>
              <a:buSzPts val="2000"/>
              <a:buFont typeface="Fira Sans Condensed"/>
              <a:buChar char="❖"/>
            </a:pPr>
            <a:r>
              <a:rPr lang="vi-VN" sz="2000" dirty="0">
                <a:latin typeface="Fira Sans Condensed"/>
                <a:sym typeface="Fira Sans Condensed"/>
              </a:rPr>
              <a:t>Bình luận và đánh giá sản phẩm, bài viết </a:t>
            </a:r>
            <a:endParaRPr sz="2000" dirty="0">
              <a:latin typeface="Fira Sans Condensed"/>
              <a:sym typeface="Fira Sans Condensed"/>
            </a:endParaRPr>
          </a:p>
        </p:txBody>
      </p:sp>
      <p:cxnSp>
        <p:nvCxnSpPr>
          <p:cNvPr id="8" name="Google Shape;225;p5">
            <a:extLst>
              <a:ext uri="{FF2B5EF4-FFF2-40B4-BE49-F238E27FC236}">
                <a16:creationId xmlns:a16="http://schemas.microsoft.com/office/drawing/2014/main" id="{94567EDF-CD10-FDBD-03D9-E2B5CB66E0D5}"/>
              </a:ext>
            </a:extLst>
          </p:cNvPr>
          <p:cNvCxnSpPr/>
          <p:nvPr/>
        </p:nvCxnSpPr>
        <p:spPr>
          <a:xfrm>
            <a:off x="1259552" y="2076229"/>
            <a:ext cx="0" cy="3078051"/>
          </a:xfrm>
          <a:prstGeom prst="straightConnector1">
            <a:avLst/>
          </a:prstGeom>
          <a:noFill/>
          <a:ln w="19050" cap="flat" cmpd="sng">
            <a:solidFill>
              <a:schemeClr val="dk1"/>
            </a:solidFill>
            <a:prstDash val="solid"/>
            <a:round/>
            <a:headEnd type="oval" w="med" len="med"/>
            <a:tailEnd type="oval" w="med" len="med"/>
          </a:ln>
        </p:spPr>
      </p:cxnSp>
      <p:sp>
        <p:nvSpPr>
          <p:cNvPr id="9" name="Google Shape;227;p5">
            <a:extLst>
              <a:ext uri="{FF2B5EF4-FFF2-40B4-BE49-F238E27FC236}">
                <a16:creationId xmlns:a16="http://schemas.microsoft.com/office/drawing/2014/main" id="{A18C0732-C483-1616-2973-AD4C62CEAF69}"/>
              </a:ext>
            </a:extLst>
          </p:cNvPr>
          <p:cNvSpPr/>
          <p:nvPr/>
        </p:nvSpPr>
        <p:spPr>
          <a:xfrm>
            <a:off x="401944" y="3356502"/>
            <a:ext cx="512291" cy="517500"/>
          </a:xfrm>
          <a:prstGeom prst="rightArrow">
            <a:avLst>
              <a:gd name="adj1" fmla="val 50000"/>
              <a:gd name="adj2" fmla="val 50000"/>
            </a:avLst>
          </a:prstGeom>
          <a:solidFill>
            <a:srgbClr val="C00000"/>
          </a:solid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algn="ctr"/>
            <a:endParaRPr sz="1400">
              <a:solidFill>
                <a:srgbClr val="FF0000"/>
              </a:solidFill>
              <a:latin typeface="Arial"/>
              <a:ea typeface="Arial"/>
              <a:cs typeface="Arial"/>
              <a:sym typeface="Arial"/>
            </a:endParaRPr>
          </a:p>
        </p:txBody>
      </p:sp>
      <p:sp>
        <p:nvSpPr>
          <p:cNvPr id="14" name="Title 2">
            <a:extLst>
              <a:ext uri="{FF2B5EF4-FFF2-40B4-BE49-F238E27FC236}">
                <a16:creationId xmlns:a16="http://schemas.microsoft.com/office/drawing/2014/main" id="{8B45264C-5D48-9E3C-5C50-B44019F0C27B}"/>
              </a:ext>
            </a:extLst>
          </p:cNvPr>
          <p:cNvSpPr>
            <a:spLocks noGrp="1"/>
          </p:cNvSpPr>
          <p:nvPr>
            <p:ph type="title"/>
          </p:nvPr>
        </p:nvSpPr>
        <p:spPr>
          <a:xfrm>
            <a:off x="235079" y="78616"/>
            <a:ext cx="8673847" cy="451739"/>
          </a:xfrm>
        </p:spPr>
        <p:txBody>
          <a:bodyPr/>
          <a:lstStyle/>
          <a:p>
            <a:r>
              <a:rPr lang="vi-VN" dirty="0"/>
              <a:t>1. Đặt vấn đề và định hướng giải pháp</a:t>
            </a:r>
            <a:endParaRPr lang="en-US" dirty="0"/>
          </a:p>
        </p:txBody>
      </p:sp>
    </p:spTree>
    <p:extLst>
      <p:ext uri="{BB962C8B-B14F-4D97-AF65-F5344CB8AC3E}">
        <p14:creationId xmlns:p14="http://schemas.microsoft.com/office/powerpoint/2010/main" val="64084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6</a:t>
            </a:fld>
            <a:endParaRPr lang="en-US" dirty="0"/>
          </a:p>
        </p:txBody>
      </p:sp>
      <p:sp>
        <p:nvSpPr>
          <p:cNvPr id="5" name="Title 2">
            <a:extLst>
              <a:ext uri="{FF2B5EF4-FFF2-40B4-BE49-F238E27FC236}">
                <a16:creationId xmlns:a16="http://schemas.microsoft.com/office/drawing/2014/main" id="{7384869C-515B-5870-FBA3-14F490D29604}"/>
              </a:ext>
            </a:extLst>
          </p:cNvPr>
          <p:cNvSpPr>
            <a:spLocks noGrp="1"/>
          </p:cNvSpPr>
          <p:nvPr>
            <p:ph type="title"/>
          </p:nvPr>
        </p:nvSpPr>
        <p:spPr>
          <a:xfrm>
            <a:off x="235079" y="78616"/>
            <a:ext cx="8673847" cy="451739"/>
          </a:xfrm>
        </p:spPr>
        <p:txBody>
          <a:bodyPr/>
          <a:lstStyle/>
          <a:p>
            <a:r>
              <a:rPr lang="vi-VN" dirty="0"/>
              <a:t>1. Đặt vấn đề và định hướng giải pháp</a:t>
            </a:r>
            <a:endParaRPr lang="en-US" dirty="0"/>
          </a:p>
        </p:txBody>
      </p:sp>
      <p:sp>
        <p:nvSpPr>
          <p:cNvPr id="6" name="Google Shape;232;p6">
            <a:extLst>
              <a:ext uri="{FF2B5EF4-FFF2-40B4-BE49-F238E27FC236}">
                <a16:creationId xmlns:a16="http://schemas.microsoft.com/office/drawing/2014/main" id="{EDE4A619-9D91-7C96-246B-C9CE5F648BED}"/>
              </a:ext>
            </a:extLst>
          </p:cNvPr>
          <p:cNvSpPr txBox="1"/>
          <p:nvPr/>
        </p:nvSpPr>
        <p:spPr>
          <a:xfrm>
            <a:off x="641200" y="1319735"/>
            <a:ext cx="3524400" cy="626400"/>
          </a:xfrm>
          <a:prstGeom prst="rect">
            <a:avLst/>
          </a:prstGeom>
          <a:noFill/>
          <a:ln>
            <a:noFill/>
          </a:ln>
        </p:spPr>
        <p:txBody>
          <a:bodyPr spcFirstLastPara="1" wrap="square" lIns="91425" tIns="91425" rIns="91425" bIns="91425" anchor="t" anchorCtr="0">
            <a:noAutofit/>
          </a:bodyPr>
          <a:lstStyle/>
          <a:p>
            <a:pPr algn="r">
              <a:buClr>
                <a:srgbClr val="000000"/>
              </a:buClr>
              <a:buSzPts val="2400"/>
            </a:pPr>
            <a:r>
              <a:rPr lang="en-US" sz="2400" b="1">
                <a:solidFill>
                  <a:srgbClr val="000000"/>
                </a:solidFill>
                <a:latin typeface="Fira Sans Condensed"/>
                <a:ea typeface="Fira Sans Condensed"/>
                <a:cs typeface="Fira Sans Condensed"/>
                <a:sym typeface="Fira Sans Condensed"/>
              </a:rPr>
              <a:t>Vấn đề cần giải quyết</a:t>
            </a:r>
            <a:endParaRPr sz="2400" b="1">
              <a:solidFill>
                <a:srgbClr val="000000"/>
              </a:solidFill>
              <a:latin typeface="Fira Sans Condensed"/>
              <a:ea typeface="Fira Sans Condensed"/>
              <a:cs typeface="Fira Sans Condensed"/>
              <a:sym typeface="Fira Sans Condensed"/>
            </a:endParaRPr>
          </a:p>
        </p:txBody>
      </p:sp>
      <p:cxnSp>
        <p:nvCxnSpPr>
          <p:cNvPr id="7" name="Google Shape;233;p6">
            <a:extLst>
              <a:ext uri="{FF2B5EF4-FFF2-40B4-BE49-F238E27FC236}">
                <a16:creationId xmlns:a16="http://schemas.microsoft.com/office/drawing/2014/main" id="{A9177D63-9E5C-838F-D305-E1F3741D466F}"/>
              </a:ext>
            </a:extLst>
          </p:cNvPr>
          <p:cNvCxnSpPr/>
          <p:nvPr/>
        </p:nvCxnSpPr>
        <p:spPr>
          <a:xfrm>
            <a:off x="4484602" y="1319737"/>
            <a:ext cx="23875" cy="4905805"/>
          </a:xfrm>
          <a:prstGeom prst="straightConnector1">
            <a:avLst/>
          </a:prstGeom>
          <a:noFill/>
          <a:ln w="19050" cap="flat" cmpd="sng">
            <a:solidFill>
              <a:srgbClr val="000000"/>
            </a:solidFill>
            <a:prstDash val="solid"/>
            <a:round/>
            <a:headEnd type="oval" w="med" len="med"/>
            <a:tailEnd type="oval" w="med" len="med"/>
          </a:ln>
        </p:spPr>
      </p:cxnSp>
      <p:sp>
        <p:nvSpPr>
          <p:cNvPr id="8" name="Google Shape;234;p6">
            <a:extLst>
              <a:ext uri="{FF2B5EF4-FFF2-40B4-BE49-F238E27FC236}">
                <a16:creationId xmlns:a16="http://schemas.microsoft.com/office/drawing/2014/main" id="{A19241E1-EC9F-EDC9-9AD7-A8E6E68C0995}"/>
              </a:ext>
            </a:extLst>
          </p:cNvPr>
          <p:cNvSpPr txBox="1"/>
          <p:nvPr/>
        </p:nvSpPr>
        <p:spPr>
          <a:xfrm>
            <a:off x="1" y="2666804"/>
            <a:ext cx="4325100" cy="1181851"/>
          </a:xfrm>
          <a:prstGeom prst="rect">
            <a:avLst/>
          </a:prstGeom>
          <a:noFill/>
          <a:ln>
            <a:noFill/>
          </a:ln>
        </p:spPr>
        <p:txBody>
          <a:bodyPr spcFirstLastPara="1" wrap="square" lIns="91425" tIns="91425" rIns="91425" bIns="91425" anchor="ctr" anchorCtr="0">
            <a:noAutofit/>
          </a:bodyPr>
          <a:lstStyle/>
          <a:p>
            <a:pPr algn="r">
              <a:buClr>
                <a:srgbClr val="000000"/>
              </a:buClr>
              <a:buSzPts val="2000"/>
            </a:pPr>
            <a:r>
              <a:rPr lang="vi-VN" sz="2000" dirty="0">
                <a:solidFill>
                  <a:srgbClr val="000000"/>
                </a:solidFill>
                <a:latin typeface="Fira Sans Condensed"/>
                <a:ea typeface="Fira Sans Condensed"/>
                <a:cs typeface="Fira Sans Condensed"/>
                <a:sym typeface="Fira Sans Condensed"/>
              </a:rPr>
              <a:t>Thực hiện bảo mật bằng cách </a:t>
            </a:r>
          </a:p>
          <a:p>
            <a:pPr algn="r">
              <a:buClr>
                <a:srgbClr val="000000"/>
              </a:buClr>
              <a:buSzPts val="2000"/>
            </a:pPr>
            <a:r>
              <a:rPr lang="vi-VN" sz="2000" dirty="0">
                <a:solidFill>
                  <a:srgbClr val="000000"/>
                </a:solidFill>
                <a:latin typeface="Fira Sans Condensed"/>
                <a:ea typeface="Fira Sans Condensed"/>
                <a:cs typeface="Fira Sans Condensed"/>
                <a:sym typeface="Fira Sans Condensed"/>
              </a:rPr>
              <a:t>xác thực </a:t>
            </a:r>
            <a:r>
              <a:rPr lang="vi-VN" sz="2000" dirty="0" err="1">
                <a:solidFill>
                  <a:srgbClr val="000000"/>
                </a:solidFill>
                <a:latin typeface="Fira Sans Condensed"/>
                <a:ea typeface="Fira Sans Condensed"/>
                <a:cs typeface="Fira Sans Condensed"/>
                <a:sym typeface="Fira Sans Condensed"/>
              </a:rPr>
              <a:t>sms</a:t>
            </a:r>
            <a:r>
              <a:rPr lang="vi-VN" sz="2000" dirty="0">
                <a:solidFill>
                  <a:srgbClr val="000000"/>
                </a:solidFill>
                <a:latin typeface="Fira Sans Condensed"/>
                <a:ea typeface="Fira Sans Condensed"/>
                <a:cs typeface="Fira Sans Condensed"/>
                <a:sym typeface="Fira Sans Condensed"/>
              </a:rPr>
              <a:t>, </a:t>
            </a:r>
            <a:endParaRPr lang="vi-VN" sz="2000" dirty="0">
              <a:latin typeface="Fira Sans Condensed"/>
              <a:ea typeface="Fira Sans Condensed"/>
              <a:cs typeface="Fira Sans Condensed"/>
              <a:sym typeface="Fira Sans Condensed"/>
            </a:endParaRPr>
          </a:p>
          <a:p>
            <a:pPr algn="r">
              <a:buClr>
                <a:srgbClr val="000000"/>
              </a:buClr>
              <a:buSzPts val="2000"/>
            </a:pPr>
            <a:r>
              <a:rPr lang="vi-VN" sz="2000" dirty="0">
                <a:solidFill>
                  <a:srgbClr val="000000"/>
                </a:solidFill>
                <a:latin typeface="Fira Sans Condensed"/>
                <a:ea typeface="Fira Sans Condensed"/>
                <a:cs typeface="Fira Sans Condensed"/>
                <a:sym typeface="Fira Sans Condensed"/>
              </a:rPr>
              <a:t>đăng nhập bằng </a:t>
            </a:r>
            <a:r>
              <a:rPr lang="vi-VN" sz="2000" dirty="0" err="1">
                <a:solidFill>
                  <a:srgbClr val="000000"/>
                </a:solidFill>
                <a:latin typeface="Fira Sans Condensed"/>
                <a:ea typeface="Fira Sans Condensed"/>
                <a:cs typeface="Fira Sans Condensed"/>
                <a:sym typeface="Fira Sans Condensed"/>
              </a:rPr>
              <a:t>google</a:t>
            </a:r>
            <a:endParaRPr sz="2000" dirty="0">
              <a:solidFill>
                <a:srgbClr val="000000"/>
              </a:solidFill>
              <a:latin typeface="Fira Sans Condensed"/>
              <a:ea typeface="Fira Sans Condensed"/>
              <a:cs typeface="Fira Sans Condensed"/>
              <a:sym typeface="Fira Sans Condensed"/>
            </a:endParaRPr>
          </a:p>
        </p:txBody>
      </p:sp>
      <p:sp>
        <p:nvSpPr>
          <p:cNvPr id="9" name="Google Shape;235;p6">
            <a:extLst>
              <a:ext uri="{FF2B5EF4-FFF2-40B4-BE49-F238E27FC236}">
                <a16:creationId xmlns:a16="http://schemas.microsoft.com/office/drawing/2014/main" id="{140585F5-49CB-70FE-62BE-F9012BFDA5A1}"/>
              </a:ext>
            </a:extLst>
          </p:cNvPr>
          <p:cNvSpPr txBox="1"/>
          <p:nvPr/>
        </p:nvSpPr>
        <p:spPr>
          <a:xfrm>
            <a:off x="187363" y="1993268"/>
            <a:ext cx="4081800" cy="626400"/>
          </a:xfrm>
          <a:prstGeom prst="rect">
            <a:avLst/>
          </a:prstGeom>
          <a:noFill/>
          <a:ln>
            <a:noFill/>
          </a:ln>
        </p:spPr>
        <p:txBody>
          <a:bodyPr spcFirstLastPara="1" wrap="square" lIns="91425" tIns="91425" rIns="91425" bIns="91425" anchor="ctr" anchorCtr="0">
            <a:noAutofit/>
          </a:bodyPr>
          <a:lstStyle/>
          <a:p>
            <a:pPr algn="r">
              <a:buClr>
                <a:srgbClr val="000000"/>
              </a:buClr>
              <a:buSzPts val="2000"/>
            </a:pPr>
            <a:r>
              <a:rPr lang="vi-VN" sz="2000" dirty="0">
                <a:solidFill>
                  <a:srgbClr val="000000"/>
                </a:solidFill>
                <a:latin typeface="Fira Sans Condensed"/>
                <a:ea typeface="Fira Sans Condensed"/>
                <a:cs typeface="Fira Sans Condensed"/>
                <a:sym typeface="Fira Sans Condensed"/>
              </a:rPr>
              <a:t>Thực hiện thiết kế và xây dựng </a:t>
            </a:r>
            <a:r>
              <a:rPr lang="vi-VN" sz="2000" dirty="0" err="1">
                <a:solidFill>
                  <a:srgbClr val="000000"/>
                </a:solidFill>
                <a:latin typeface="Fira Sans Condensed"/>
                <a:ea typeface="Fira Sans Condensed"/>
                <a:cs typeface="Fira Sans Condensed"/>
                <a:sym typeface="Fira Sans Condensed"/>
              </a:rPr>
              <a:t>web</a:t>
            </a:r>
            <a:endParaRPr sz="2000" dirty="0">
              <a:solidFill>
                <a:srgbClr val="000000"/>
              </a:solidFill>
              <a:latin typeface="Fira Sans Condensed"/>
              <a:ea typeface="Fira Sans Condensed"/>
              <a:cs typeface="Fira Sans Condensed"/>
              <a:sym typeface="Fira Sans Condensed"/>
            </a:endParaRPr>
          </a:p>
        </p:txBody>
      </p:sp>
      <p:sp>
        <p:nvSpPr>
          <p:cNvPr id="10" name="Google Shape;236;p6">
            <a:extLst>
              <a:ext uri="{FF2B5EF4-FFF2-40B4-BE49-F238E27FC236}">
                <a16:creationId xmlns:a16="http://schemas.microsoft.com/office/drawing/2014/main" id="{BA73EA9A-0DB8-7AB1-E444-0A47FB8BBB78}"/>
              </a:ext>
            </a:extLst>
          </p:cNvPr>
          <p:cNvSpPr txBox="1"/>
          <p:nvPr/>
        </p:nvSpPr>
        <p:spPr>
          <a:xfrm>
            <a:off x="-111255" y="4995431"/>
            <a:ext cx="4381906" cy="626400"/>
          </a:xfrm>
          <a:prstGeom prst="rect">
            <a:avLst/>
          </a:prstGeom>
          <a:noFill/>
          <a:ln>
            <a:noFill/>
          </a:ln>
        </p:spPr>
        <p:txBody>
          <a:bodyPr spcFirstLastPara="1" wrap="square" lIns="91425" tIns="91425" rIns="91425" bIns="91425" anchor="ctr" anchorCtr="0">
            <a:noAutofit/>
          </a:bodyPr>
          <a:lstStyle/>
          <a:p>
            <a:pPr algn="r">
              <a:buClr>
                <a:srgbClr val="000000"/>
              </a:buClr>
              <a:buSzPts val="2000"/>
            </a:pPr>
            <a:r>
              <a:rPr lang="vi-VN" sz="2000" dirty="0">
                <a:solidFill>
                  <a:srgbClr val="000000"/>
                </a:solidFill>
                <a:latin typeface="Fira Sans Condensed"/>
                <a:ea typeface="Fira Sans Condensed"/>
                <a:cs typeface="Fira Sans Condensed"/>
                <a:sym typeface="Fira Sans Condensed"/>
              </a:rPr>
              <a:t>Tính năng thêm vào giỏ hàng – đặt hàng – thanh toán – quản lý đơn hàng … </a:t>
            </a:r>
            <a:endParaRPr sz="2000" dirty="0">
              <a:solidFill>
                <a:srgbClr val="000000"/>
              </a:solidFill>
              <a:latin typeface="Fira Sans Condensed"/>
              <a:ea typeface="Fira Sans Condensed"/>
              <a:cs typeface="Fira Sans Condensed"/>
              <a:sym typeface="Fira Sans Condensed"/>
            </a:endParaRPr>
          </a:p>
        </p:txBody>
      </p:sp>
      <p:cxnSp>
        <p:nvCxnSpPr>
          <p:cNvPr id="11" name="Google Shape;237;p6">
            <a:extLst>
              <a:ext uri="{FF2B5EF4-FFF2-40B4-BE49-F238E27FC236}">
                <a16:creationId xmlns:a16="http://schemas.microsoft.com/office/drawing/2014/main" id="{D911FB85-C306-2E66-FB1D-698445E7EB90}"/>
              </a:ext>
            </a:extLst>
          </p:cNvPr>
          <p:cNvCxnSpPr/>
          <p:nvPr/>
        </p:nvCxnSpPr>
        <p:spPr>
          <a:xfrm>
            <a:off x="4406875" y="3256907"/>
            <a:ext cx="208500" cy="0"/>
          </a:xfrm>
          <a:prstGeom prst="straightConnector1">
            <a:avLst/>
          </a:prstGeom>
          <a:noFill/>
          <a:ln w="19050" cap="flat" cmpd="sng">
            <a:solidFill>
              <a:srgbClr val="000000"/>
            </a:solidFill>
            <a:prstDash val="solid"/>
            <a:round/>
            <a:headEnd type="none" w="sm" len="sm"/>
            <a:tailEnd type="none" w="sm" len="sm"/>
          </a:ln>
        </p:spPr>
      </p:cxnSp>
      <p:cxnSp>
        <p:nvCxnSpPr>
          <p:cNvPr id="12" name="Google Shape;238;p6">
            <a:extLst>
              <a:ext uri="{FF2B5EF4-FFF2-40B4-BE49-F238E27FC236}">
                <a16:creationId xmlns:a16="http://schemas.microsoft.com/office/drawing/2014/main" id="{B98CAEC0-3FA1-7A7C-7D00-0E700CE93EAC}"/>
              </a:ext>
            </a:extLst>
          </p:cNvPr>
          <p:cNvCxnSpPr/>
          <p:nvPr/>
        </p:nvCxnSpPr>
        <p:spPr>
          <a:xfrm>
            <a:off x="4400375" y="5308631"/>
            <a:ext cx="208500" cy="0"/>
          </a:xfrm>
          <a:prstGeom prst="straightConnector1">
            <a:avLst/>
          </a:prstGeom>
          <a:noFill/>
          <a:ln w="19050" cap="flat" cmpd="sng">
            <a:solidFill>
              <a:srgbClr val="000000"/>
            </a:solidFill>
            <a:prstDash val="solid"/>
            <a:round/>
            <a:headEnd type="none" w="sm" len="sm"/>
            <a:tailEnd type="none" w="sm" len="sm"/>
          </a:ln>
        </p:spPr>
      </p:cxnSp>
      <p:cxnSp>
        <p:nvCxnSpPr>
          <p:cNvPr id="13" name="Google Shape;239;p6">
            <a:extLst>
              <a:ext uri="{FF2B5EF4-FFF2-40B4-BE49-F238E27FC236}">
                <a16:creationId xmlns:a16="http://schemas.microsoft.com/office/drawing/2014/main" id="{BC5D0684-296A-0E14-E8D1-2F5BF066A96D}"/>
              </a:ext>
            </a:extLst>
          </p:cNvPr>
          <p:cNvCxnSpPr/>
          <p:nvPr/>
        </p:nvCxnSpPr>
        <p:spPr>
          <a:xfrm>
            <a:off x="4400377" y="2399656"/>
            <a:ext cx="192325" cy="0"/>
          </a:xfrm>
          <a:prstGeom prst="straightConnector1">
            <a:avLst/>
          </a:prstGeom>
          <a:noFill/>
          <a:ln w="19050" cap="flat" cmpd="sng">
            <a:solidFill>
              <a:srgbClr val="000000"/>
            </a:solidFill>
            <a:prstDash val="solid"/>
            <a:round/>
            <a:headEnd type="none" w="sm" len="sm"/>
            <a:tailEnd type="none" w="sm" len="sm"/>
          </a:ln>
        </p:spPr>
      </p:cxnSp>
      <p:sp>
        <p:nvSpPr>
          <p:cNvPr id="14" name="Google Shape;240;p6">
            <a:extLst>
              <a:ext uri="{FF2B5EF4-FFF2-40B4-BE49-F238E27FC236}">
                <a16:creationId xmlns:a16="http://schemas.microsoft.com/office/drawing/2014/main" id="{3F9B909D-0F84-AE59-8BBF-1904D1CCF83A}"/>
              </a:ext>
            </a:extLst>
          </p:cNvPr>
          <p:cNvSpPr txBox="1"/>
          <p:nvPr/>
        </p:nvSpPr>
        <p:spPr>
          <a:xfrm>
            <a:off x="4827475" y="1319735"/>
            <a:ext cx="3923400" cy="626400"/>
          </a:xfrm>
          <a:prstGeom prst="rect">
            <a:avLst/>
          </a:prstGeom>
          <a:noFill/>
          <a:ln>
            <a:noFill/>
          </a:ln>
        </p:spPr>
        <p:txBody>
          <a:bodyPr spcFirstLastPara="1" wrap="square" lIns="91425" tIns="91425" rIns="91425" bIns="91425" anchor="t" anchorCtr="0">
            <a:noAutofit/>
          </a:bodyPr>
          <a:lstStyle/>
          <a:p>
            <a:pPr>
              <a:buClr>
                <a:srgbClr val="000000"/>
              </a:buClr>
              <a:buSzPts val="2400"/>
            </a:pPr>
            <a:r>
              <a:rPr lang="en-US" sz="2400" b="1">
                <a:solidFill>
                  <a:srgbClr val="000000"/>
                </a:solidFill>
                <a:latin typeface="Fira Sans Condensed"/>
                <a:ea typeface="Fira Sans Condensed"/>
                <a:cs typeface="Fira Sans Condensed"/>
                <a:sym typeface="Fira Sans Condensed"/>
              </a:rPr>
              <a:t>Định hướng giải pháp</a:t>
            </a:r>
            <a:endParaRPr sz="2400" b="1">
              <a:solidFill>
                <a:srgbClr val="000000"/>
              </a:solidFill>
              <a:latin typeface="Fira Sans Condensed"/>
              <a:ea typeface="Fira Sans Condensed"/>
              <a:cs typeface="Fira Sans Condensed"/>
              <a:sym typeface="Fira Sans Condensed"/>
            </a:endParaRPr>
          </a:p>
        </p:txBody>
      </p:sp>
      <p:sp>
        <p:nvSpPr>
          <p:cNvPr id="15" name="Google Shape;241;p6">
            <a:extLst>
              <a:ext uri="{FF2B5EF4-FFF2-40B4-BE49-F238E27FC236}">
                <a16:creationId xmlns:a16="http://schemas.microsoft.com/office/drawing/2014/main" id="{D60CED5F-CA3D-095B-829E-2ECB71AC4FAB}"/>
              </a:ext>
            </a:extLst>
          </p:cNvPr>
          <p:cNvSpPr txBox="1"/>
          <p:nvPr/>
        </p:nvSpPr>
        <p:spPr>
          <a:xfrm>
            <a:off x="4667975" y="2965491"/>
            <a:ext cx="4325100" cy="626400"/>
          </a:xfrm>
          <a:prstGeom prst="rect">
            <a:avLst/>
          </a:prstGeom>
          <a:noFill/>
          <a:ln>
            <a:noFill/>
          </a:ln>
        </p:spPr>
        <p:txBody>
          <a:bodyPr spcFirstLastPara="1" wrap="square" lIns="91425" tIns="91425" rIns="91425" bIns="91425" anchor="ctr" anchorCtr="0">
            <a:noAutofit/>
          </a:bodyPr>
          <a:lstStyle/>
          <a:p>
            <a:pPr>
              <a:buClr>
                <a:srgbClr val="000000"/>
              </a:buClr>
              <a:buSzPts val="2000"/>
            </a:pPr>
            <a:r>
              <a:rPr lang="en-US" sz="2000" dirty="0" err="1">
                <a:solidFill>
                  <a:srgbClr val="000000"/>
                </a:solidFill>
                <a:latin typeface="Fira Sans Condensed"/>
                <a:ea typeface="Fira Sans Condensed"/>
                <a:cs typeface="Fira Sans Condensed"/>
                <a:sym typeface="Fira Sans Condensed"/>
              </a:rPr>
              <a:t>Sử</a:t>
            </a:r>
            <a:r>
              <a:rPr lang="en-US" sz="2000" dirty="0">
                <a:solidFill>
                  <a:srgbClr val="000000"/>
                </a:solidFill>
                <a:latin typeface="Fira Sans Condensed"/>
                <a:ea typeface="Fira Sans Condensed"/>
                <a:cs typeface="Fira Sans Condensed"/>
                <a:sym typeface="Fira Sans Condensed"/>
              </a:rPr>
              <a:t> </a:t>
            </a:r>
            <a:r>
              <a:rPr lang="en-US" sz="2000" dirty="0" err="1">
                <a:solidFill>
                  <a:srgbClr val="000000"/>
                </a:solidFill>
                <a:latin typeface="Fira Sans Condensed"/>
                <a:ea typeface="Fira Sans Condensed"/>
                <a:cs typeface="Fira Sans Condensed"/>
                <a:sym typeface="Fira Sans Condensed"/>
              </a:rPr>
              <a:t>dụng</a:t>
            </a:r>
            <a:r>
              <a:rPr lang="en-US" sz="2000" dirty="0">
                <a:solidFill>
                  <a:srgbClr val="000000"/>
                </a:solidFill>
                <a:latin typeface="Fira Sans Condensed"/>
                <a:ea typeface="Fira Sans Condensed"/>
                <a:cs typeface="Fira Sans Condensed"/>
                <a:sym typeface="Fira Sans Condensed"/>
              </a:rPr>
              <a:t> </a:t>
            </a:r>
            <a:r>
              <a:rPr lang="en-US" sz="2000" dirty="0" err="1">
                <a:solidFill>
                  <a:srgbClr val="000000"/>
                </a:solidFill>
                <a:latin typeface="Fira Sans Condensed"/>
                <a:ea typeface="Fira Sans Condensed"/>
                <a:cs typeface="Fira Sans Condensed"/>
                <a:sym typeface="Fira Sans Condensed"/>
              </a:rPr>
              <a:t>dịch</a:t>
            </a:r>
            <a:r>
              <a:rPr lang="en-US" sz="2000" dirty="0">
                <a:solidFill>
                  <a:srgbClr val="000000"/>
                </a:solidFill>
                <a:latin typeface="Fira Sans Condensed"/>
                <a:ea typeface="Fira Sans Condensed"/>
                <a:cs typeface="Fira Sans Condensed"/>
                <a:sym typeface="Fira Sans Condensed"/>
              </a:rPr>
              <a:t> </a:t>
            </a:r>
            <a:r>
              <a:rPr lang="en-US" sz="2000" dirty="0" err="1">
                <a:solidFill>
                  <a:srgbClr val="000000"/>
                </a:solidFill>
                <a:latin typeface="Fira Sans Condensed"/>
                <a:ea typeface="Fira Sans Condensed"/>
                <a:cs typeface="Fira Sans Condensed"/>
                <a:sym typeface="Fira Sans Condensed"/>
              </a:rPr>
              <a:t>vụ</a:t>
            </a:r>
            <a:r>
              <a:rPr lang="en-US" sz="2000" dirty="0">
                <a:solidFill>
                  <a:srgbClr val="000000"/>
                </a:solidFill>
                <a:latin typeface="Fira Sans Condensed"/>
                <a:ea typeface="Fira Sans Condensed"/>
                <a:cs typeface="Fira Sans Condensed"/>
                <a:sym typeface="Fira Sans Condensed"/>
              </a:rPr>
              <a:t> </a:t>
            </a:r>
            <a:r>
              <a:rPr lang="vi-VN" sz="2000" dirty="0" err="1">
                <a:latin typeface="Fira Sans Condensed"/>
                <a:ea typeface="Fira Sans Condensed"/>
                <a:cs typeface="Fira Sans Condensed"/>
                <a:sym typeface="Fira Sans Condensed"/>
              </a:rPr>
              <a:t>F</a:t>
            </a:r>
            <a:r>
              <a:rPr lang="vi-VN" sz="2000" dirty="0" err="1">
                <a:solidFill>
                  <a:srgbClr val="000000"/>
                </a:solidFill>
                <a:latin typeface="Fira Sans Condensed"/>
                <a:ea typeface="Fira Sans Condensed"/>
                <a:cs typeface="Fira Sans Condensed"/>
                <a:sym typeface="Fira Sans Condensed"/>
              </a:rPr>
              <a:t>irebase</a:t>
            </a:r>
            <a:r>
              <a:rPr lang="vi-VN" sz="2000" dirty="0">
                <a:solidFill>
                  <a:srgbClr val="000000"/>
                </a:solidFill>
                <a:latin typeface="Fira Sans Condensed"/>
                <a:ea typeface="Fira Sans Condensed"/>
                <a:cs typeface="Fira Sans Condensed"/>
                <a:sym typeface="Fira Sans Condensed"/>
              </a:rPr>
              <a:t> </a:t>
            </a:r>
            <a:r>
              <a:rPr lang="vi-VN" sz="2000" dirty="0" err="1">
                <a:solidFill>
                  <a:srgbClr val="000000"/>
                </a:solidFill>
                <a:latin typeface="Fira Sans Condensed"/>
                <a:ea typeface="Fira Sans Condensed"/>
                <a:cs typeface="Fira Sans Condensed"/>
                <a:sym typeface="Fira Sans Condensed"/>
              </a:rPr>
              <a:t>Google</a:t>
            </a:r>
            <a:r>
              <a:rPr lang="vi-VN" sz="2000" dirty="0">
                <a:solidFill>
                  <a:srgbClr val="000000"/>
                </a:solidFill>
                <a:latin typeface="Fira Sans Condensed"/>
                <a:ea typeface="Fira Sans Condensed"/>
                <a:cs typeface="Fira Sans Condensed"/>
                <a:sym typeface="Fira Sans Condensed"/>
              </a:rPr>
              <a:t> </a:t>
            </a:r>
            <a:endParaRPr sz="2000" dirty="0">
              <a:solidFill>
                <a:srgbClr val="000000"/>
              </a:solidFill>
              <a:latin typeface="Fira Sans Condensed"/>
              <a:ea typeface="Fira Sans Condensed"/>
              <a:cs typeface="Fira Sans Condensed"/>
              <a:sym typeface="Fira Sans Condensed"/>
            </a:endParaRPr>
          </a:p>
        </p:txBody>
      </p:sp>
      <p:sp>
        <p:nvSpPr>
          <p:cNvPr id="16" name="Google Shape;242;p6">
            <a:extLst>
              <a:ext uri="{FF2B5EF4-FFF2-40B4-BE49-F238E27FC236}">
                <a16:creationId xmlns:a16="http://schemas.microsoft.com/office/drawing/2014/main" id="{CA086F35-ACE8-AA51-96DE-2B52233840C9}"/>
              </a:ext>
            </a:extLst>
          </p:cNvPr>
          <p:cNvSpPr txBox="1"/>
          <p:nvPr/>
        </p:nvSpPr>
        <p:spPr>
          <a:xfrm>
            <a:off x="4686601" y="4876446"/>
            <a:ext cx="4325100" cy="1002900"/>
          </a:xfrm>
          <a:prstGeom prst="rect">
            <a:avLst/>
          </a:prstGeom>
          <a:noFill/>
          <a:ln>
            <a:noFill/>
          </a:ln>
        </p:spPr>
        <p:txBody>
          <a:bodyPr spcFirstLastPara="1" wrap="square" lIns="91425" tIns="91425" rIns="91425" bIns="91425" anchor="ctr" anchorCtr="0">
            <a:noAutofit/>
          </a:bodyPr>
          <a:lstStyle/>
          <a:p>
            <a:pPr>
              <a:buClr>
                <a:srgbClr val="000000"/>
              </a:buClr>
              <a:buSzPts val="2000"/>
            </a:pPr>
            <a:r>
              <a:rPr lang="vi-VN" sz="2000" dirty="0">
                <a:solidFill>
                  <a:srgbClr val="000000"/>
                </a:solidFill>
                <a:latin typeface="Fira Sans Condensed"/>
                <a:ea typeface="Fira Sans Condensed"/>
                <a:cs typeface="Fira Sans Condensed"/>
                <a:sym typeface="Fira Sans Condensed"/>
              </a:rPr>
              <a:t> Tham khảo các </a:t>
            </a:r>
            <a:r>
              <a:rPr lang="vi-VN" sz="2000" dirty="0" err="1">
                <a:solidFill>
                  <a:srgbClr val="000000"/>
                </a:solidFill>
                <a:latin typeface="Fira Sans Condensed"/>
                <a:ea typeface="Fira Sans Condensed"/>
                <a:cs typeface="Fira Sans Condensed"/>
                <a:sym typeface="Fira Sans Condensed"/>
              </a:rPr>
              <a:t>website</a:t>
            </a:r>
            <a:r>
              <a:rPr lang="vi-VN" sz="2000" dirty="0">
                <a:solidFill>
                  <a:srgbClr val="000000"/>
                </a:solidFill>
                <a:latin typeface="Fira Sans Condensed"/>
                <a:ea typeface="Fira Sans Condensed"/>
                <a:cs typeface="Fira Sans Condensed"/>
                <a:sym typeface="Fira Sans Condensed"/>
              </a:rPr>
              <a:t> có sẵn sau đó đưa ra các phương pháp </a:t>
            </a:r>
            <a:r>
              <a:rPr lang="vi-VN" sz="2000" dirty="0" err="1">
                <a:solidFill>
                  <a:srgbClr val="000000"/>
                </a:solidFill>
                <a:latin typeface="Fira Sans Condensed"/>
                <a:ea typeface="Fira Sans Condensed"/>
                <a:cs typeface="Fira Sans Condensed"/>
                <a:sym typeface="Fira Sans Condensed"/>
              </a:rPr>
              <a:t>logic</a:t>
            </a:r>
            <a:r>
              <a:rPr lang="vi-VN" sz="2000" dirty="0">
                <a:solidFill>
                  <a:srgbClr val="000000"/>
                </a:solidFill>
                <a:latin typeface="Fira Sans Condensed"/>
                <a:ea typeface="Fira Sans Condensed"/>
                <a:cs typeface="Fira Sans Condensed"/>
                <a:sym typeface="Fira Sans Condensed"/>
              </a:rPr>
              <a:t> cần thiết </a:t>
            </a:r>
            <a:endParaRPr sz="2000" dirty="0">
              <a:solidFill>
                <a:srgbClr val="000000"/>
              </a:solidFill>
              <a:latin typeface="Fira Sans Condensed"/>
              <a:ea typeface="Fira Sans Condensed"/>
              <a:cs typeface="Fira Sans Condensed"/>
              <a:sym typeface="Fira Sans Condensed"/>
            </a:endParaRPr>
          </a:p>
        </p:txBody>
      </p:sp>
      <p:cxnSp>
        <p:nvCxnSpPr>
          <p:cNvPr id="17" name="Google Shape;243;p6">
            <a:extLst>
              <a:ext uri="{FF2B5EF4-FFF2-40B4-BE49-F238E27FC236}">
                <a16:creationId xmlns:a16="http://schemas.microsoft.com/office/drawing/2014/main" id="{79B756D2-7F08-F9FC-D297-08ACDFA5EA16}"/>
              </a:ext>
            </a:extLst>
          </p:cNvPr>
          <p:cNvCxnSpPr/>
          <p:nvPr/>
        </p:nvCxnSpPr>
        <p:spPr>
          <a:xfrm>
            <a:off x="4387574" y="4356152"/>
            <a:ext cx="208500" cy="0"/>
          </a:xfrm>
          <a:prstGeom prst="straightConnector1">
            <a:avLst/>
          </a:prstGeom>
          <a:noFill/>
          <a:ln w="19050" cap="flat" cmpd="sng">
            <a:solidFill>
              <a:srgbClr val="000000"/>
            </a:solidFill>
            <a:prstDash val="solid"/>
            <a:round/>
            <a:headEnd type="none" w="sm" len="sm"/>
            <a:tailEnd type="none" w="sm" len="sm"/>
          </a:ln>
        </p:spPr>
      </p:cxnSp>
      <p:sp>
        <p:nvSpPr>
          <p:cNvPr id="18" name="Google Shape;244;p6">
            <a:extLst>
              <a:ext uri="{FF2B5EF4-FFF2-40B4-BE49-F238E27FC236}">
                <a16:creationId xmlns:a16="http://schemas.microsoft.com/office/drawing/2014/main" id="{56A13CD4-9A07-A82A-56C6-75A2E3EACE1D}"/>
              </a:ext>
            </a:extLst>
          </p:cNvPr>
          <p:cNvSpPr txBox="1"/>
          <p:nvPr/>
        </p:nvSpPr>
        <p:spPr>
          <a:xfrm>
            <a:off x="253333" y="4049027"/>
            <a:ext cx="4023600" cy="626400"/>
          </a:xfrm>
          <a:prstGeom prst="rect">
            <a:avLst/>
          </a:prstGeom>
          <a:noFill/>
          <a:ln>
            <a:noFill/>
          </a:ln>
        </p:spPr>
        <p:txBody>
          <a:bodyPr spcFirstLastPara="1" wrap="square" lIns="91425" tIns="91425" rIns="91425" bIns="91425" anchor="ctr" anchorCtr="0">
            <a:noAutofit/>
          </a:bodyPr>
          <a:lstStyle/>
          <a:p>
            <a:pPr algn="r">
              <a:buClr>
                <a:srgbClr val="000000"/>
              </a:buClr>
              <a:buSzPts val="2000"/>
            </a:pPr>
            <a:r>
              <a:rPr lang="vi-VN" sz="2000" dirty="0">
                <a:solidFill>
                  <a:srgbClr val="000000"/>
                </a:solidFill>
                <a:latin typeface="Fira Sans Condensed"/>
                <a:ea typeface="Fira Sans Condensed"/>
                <a:cs typeface="Fira Sans Condensed"/>
                <a:sym typeface="Fira Sans Condensed"/>
              </a:rPr>
              <a:t>Tích hợp các cổng thanh toán khác nhau</a:t>
            </a:r>
            <a:endParaRPr sz="2000" dirty="0">
              <a:solidFill>
                <a:srgbClr val="000000"/>
              </a:solidFill>
              <a:latin typeface="Fira Sans Condensed"/>
              <a:ea typeface="Fira Sans Condensed"/>
              <a:cs typeface="Fira Sans Condensed"/>
              <a:sym typeface="Fira Sans Condensed"/>
            </a:endParaRPr>
          </a:p>
        </p:txBody>
      </p:sp>
      <p:sp>
        <p:nvSpPr>
          <p:cNvPr id="19" name="Google Shape;245;p6">
            <a:extLst>
              <a:ext uri="{FF2B5EF4-FFF2-40B4-BE49-F238E27FC236}">
                <a16:creationId xmlns:a16="http://schemas.microsoft.com/office/drawing/2014/main" id="{B57C2AB0-29AA-DE25-5EE6-6402A4543ED4}"/>
              </a:ext>
            </a:extLst>
          </p:cNvPr>
          <p:cNvSpPr txBox="1"/>
          <p:nvPr/>
        </p:nvSpPr>
        <p:spPr>
          <a:xfrm>
            <a:off x="4735271" y="3970667"/>
            <a:ext cx="3816431" cy="770975"/>
          </a:xfrm>
          <a:prstGeom prst="rect">
            <a:avLst/>
          </a:prstGeom>
          <a:noFill/>
          <a:ln>
            <a:noFill/>
          </a:ln>
        </p:spPr>
        <p:txBody>
          <a:bodyPr spcFirstLastPara="1" wrap="square" lIns="91425" tIns="91425" rIns="91425" bIns="91425" anchor="ctr" anchorCtr="0">
            <a:noAutofit/>
          </a:bodyPr>
          <a:lstStyle/>
          <a:p>
            <a:pPr>
              <a:buClr>
                <a:srgbClr val="000000"/>
              </a:buClr>
              <a:buSzPts val="2000"/>
            </a:pPr>
            <a:r>
              <a:rPr lang="en-US" sz="2000" dirty="0" err="1">
                <a:solidFill>
                  <a:srgbClr val="000000"/>
                </a:solidFill>
                <a:latin typeface="Fira Sans Condensed"/>
                <a:ea typeface="Fira Sans Condensed"/>
                <a:cs typeface="Fira Sans Condensed"/>
                <a:sym typeface="Fira Sans Condensed"/>
              </a:rPr>
              <a:t>Sử</a:t>
            </a:r>
            <a:r>
              <a:rPr lang="en-US" sz="2000" dirty="0">
                <a:solidFill>
                  <a:srgbClr val="000000"/>
                </a:solidFill>
                <a:latin typeface="Fira Sans Condensed"/>
                <a:ea typeface="Fira Sans Condensed"/>
                <a:cs typeface="Fira Sans Condensed"/>
                <a:sym typeface="Fira Sans Condensed"/>
              </a:rPr>
              <a:t> </a:t>
            </a:r>
            <a:r>
              <a:rPr lang="en-US" sz="2000" dirty="0" err="1">
                <a:solidFill>
                  <a:srgbClr val="000000"/>
                </a:solidFill>
                <a:latin typeface="Fira Sans Condensed"/>
                <a:ea typeface="Fira Sans Condensed"/>
                <a:cs typeface="Fira Sans Condensed"/>
                <a:sym typeface="Fira Sans Condensed"/>
              </a:rPr>
              <a:t>dụng</a:t>
            </a:r>
            <a:r>
              <a:rPr lang="en-US" sz="2000" dirty="0">
                <a:solidFill>
                  <a:srgbClr val="000000"/>
                </a:solidFill>
                <a:latin typeface="Fira Sans Condensed"/>
                <a:ea typeface="Fira Sans Condensed"/>
                <a:cs typeface="Fira Sans Condensed"/>
                <a:sym typeface="Fira Sans Condensed"/>
              </a:rPr>
              <a:t> </a:t>
            </a:r>
            <a:r>
              <a:rPr lang="en-US" sz="2000" dirty="0" err="1">
                <a:solidFill>
                  <a:srgbClr val="000000"/>
                </a:solidFill>
                <a:latin typeface="Fira Sans Condensed"/>
                <a:ea typeface="Fira Sans Condensed"/>
                <a:cs typeface="Fira Sans Condensed"/>
                <a:sym typeface="Fira Sans Condensed"/>
              </a:rPr>
              <a:t>dịch</a:t>
            </a:r>
            <a:r>
              <a:rPr lang="en-US" sz="2000" dirty="0">
                <a:solidFill>
                  <a:srgbClr val="000000"/>
                </a:solidFill>
                <a:latin typeface="Fira Sans Condensed"/>
                <a:ea typeface="Fira Sans Condensed"/>
                <a:cs typeface="Fira Sans Condensed"/>
                <a:sym typeface="Fira Sans Condensed"/>
              </a:rPr>
              <a:t> </a:t>
            </a:r>
            <a:r>
              <a:rPr lang="vi-VN" sz="2000" dirty="0">
                <a:solidFill>
                  <a:srgbClr val="000000"/>
                </a:solidFill>
                <a:latin typeface="Fira Sans Condensed"/>
                <a:ea typeface="Fira Sans Condensed"/>
                <a:cs typeface="Fira Sans Condensed"/>
                <a:sym typeface="Fira Sans Condensed"/>
              </a:rPr>
              <a:t>vụ </a:t>
            </a:r>
            <a:r>
              <a:rPr lang="vi-VN" sz="2000" dirty="0" err="1">
                <a:solidFill>
                  <a:srgbClr val="000000"/>
                </a:solidFill>
                <a:latin typeface="Fira Sans Condensed"/>
                <a:ea typeface="Fira Sans Condensed"/>
                <a:cs typeface="Fira Sans Condensed"/>
                <a:sym typeface="Fira Sans Condensed"/>
              </a:rPr>
              <a:t>sandbox</a:t>
            </a:r>
            <a:r>
              <a:rPr lang="vi-VN" sz="2000" dirty="0">
                <a:solidFill>
                  <a:srgbClr val="000000"/>
                </a:solidFill>
                <a:latin typeface="Fira Sans Condensed"/>
                <a:ea typeface="Fira Sans Condensed"/>
                <a:cs typeface="Fira Sans Condensed"/>
                <a:sym typeface="Fira Sans Condensed"/>
              </a:rPr>
              <a:t> </a:t>
            </a:r>
            <a:r>
              <a:rPr lang="vi-VN" sz="2000" dirty="0" err="1">
                <a:solidFill>
                  <a:srgbClr val="000000"/>
                </a:solidFill>
                <a:latin typeface="Fira Sans Condensed"/>
                <a:ea typeface="Fira Sans Condensed"/>
                <a:cs typeface="Fira Sans Condensed"/>
                <a:sym typeface="Fira Sans Condensed"/>
              </a:rPr>
              <a:t>vnpay</a:t>
            </a:r>
            <a:r>
              <a:rPr lang="vi-VN" sz="2000" dirty="0">
                <a:solidFill>
                  <a:srgbClr val="000000"/>
                </a:solidFill>
                <a:latin typeface="Fira Sans Condensed"/>
                <a:ea typeface="Fira Sans Condensed"/>
                <a:cs typeface="Fira Sans Condensed"/>
                <a:sym typeface="Fira Sans Condensed"/>
              </a:rPr>
              <a:t>, và </a:t>
            </a:r>
            <a:r>
              <a:rPr lang="vi-VN" sz="2000" dirty="0" err="1">
                <a:solidFill>
                  <a:srgbClr val="000000"/>
                </a:solidFill>
                <a:latin typeface="Fira Sans Condensed"/>
                <a:ea typeface="Fira Sans Condensed"/>
                <a:cs typeface="Fira Sans Condensed"/>
                <a:sym typeface="Fira Sans Condensed"/>
              </a:rPr>
              <a:t>sandbox</a:t>
            </a:r>
            <a:r>
              <a:rPr lang="vi-VN" sz="2000" dirty="0">
                <a:solidFill>
                  <a:srgbClr val="000000"/>
                </a:solidFill>
                <a:latin typeface="Fira Sans Condensed"/>
                <a:ea typeface="Fira Sans Condensed"/>
                <a:cs typeface="Fira Sans Condensed"/>
                <a:sym typeface="Fira Sans Condensed"/>
              </a:rPr>
              <a:t> </a:t>
            </a:r>
            <a:r>
              <a:rPr lang="vi-VN" sz="2000" dirty="0" err="1">
                <a:solidFill>
                  <a:srgbClr val="000000"/>
                </a:solidFill>
                <a:latin typeface="Fira Sans Condensed"/>
                <a:ea typeface="Fira Sans Condensed"/>
                <a:cs typeface="Fira Sans Condensed"/>
                <a:sym typeface="Fira Sans Condensed"/>
              </a:rPr>
              <a:t>paypal</a:t>
            </a:r>
            <a:endParaRPr sz="2000" dirty="0">
              <a:solidFill>
                <a:srgbClr val="000000"/>
              </a:solidFill>
              <a:latin typeface="Fira Sans Condensed"/>
              <a:ea typeface="Fira Sans Condensed"/>
              <a:cs typeface="Fira Sans Condensed"/>
              <a:sym typeface="Fira Sans Condensed"/>
            </a:endParaRPr>
          </a:p>
        </p:txBody>
      </p:sp>
      <p:sp>
        <p:nvSpPr>
          <p:cNvPr id="20" name="Google Shape;246;p6">
            <a:extLst>
              <a:ext uri="{FF2B5EF4-FFF2-40B4-BE49-F238E27FC236}">
                <a16:creationId xmlns:a16="http://schemas.microsoft.com/office/drawing/2014/main" id="{959EA1CE-1468-4E19-CF44-885F4AC95DC9}"/>
              </a:ext>
            </a:extLst>
          </p:cNvPr>
          <p:cNvSpPr txBox="1"/>
          <p:nvPr/>
        </p:nvSpPr>
        <p:spPr>
          <a:xfrm>
            <a:off x="4704638" y="1961414"/>
            <a:ext cx="3903300" cy="911788"/>
          </a:xfrm>
          <a:prstGeom prst="rect">
            <a:avLst/>
          </a:prstGeom>
          <a:noFill/>
          <a:ln>
            <a:noFill/>
          </a:ln>
        </p:spPr>
        <p:txBody>
          <a:bodyPr spcFirstLastPara="1" wrap="square" lIns="91425" tIns="91425" rIns="91425" bIns="91425" anchor="ctr" anchorCtr="0">
            <a:noAutofit/>
          </a:bodyPr>
          <a:lstStyle/>
          <a:p>
            <a:pPr>
              <a:buClr>
                <a:srgbClr val="000000"/>
              </a:buClr>
              <a:buSzPts val="2000"/>
            </a:pPr>
            <a:r>
              <a:rPr lang="vi-VN" sz="2000" dirty="0">
                <a:solidFill>
                  <a:srgbClr val="000000"/>
                </a:solidFill>
                <a:latin typeface="Fira Sans Condensed"/>
                <a:ea typeface="Fira Sans Condensed"/>
                <a:cs typeface="Fira Sans Condensed"/>
                <a:sym typeface="Fira Sans Condensed"/>
              </a:rPr>
              <a:t>Xây dựng </a:t>
            </a:r>
            <a:r>
              <a:rPr lang="vi-VN" sz="2000" dirty="0" err="1">
                <a:solidFill>
                  <a:srgbClr val="000000"/>
                </a:solidFill>
                <a:latin typeface="Fira Sans Condensed"/>
                <a:ea typeface="Fira Sans Condensed"/>
                <a:cs typeface="Fira Sans Condensed"/>
                <a:sym typeface="Fira Sans Condensed"/>
              </a:rPr>
              <a:t>website</a:t>
            </a:r>
            <a:r>
              <a:rPr lang="vi-VN" sz="2000" dirty="0">
                <a:solidFill>
                  <a:srgbClr val="000000"/>
                </a:solidFill>
                <a:latin typeface="Fira Sans Condensed"/>
                <a:ea typeface="Fira Sans Condensed"/>
                <a:cs typeface="Fira Sans Condensed"/>
                <a:sym typeface="Fira Sans Condensed"/>
              </a:rPr>
              <a:t> theo mô hình </a:t>
            </a:r>
            <a:r>
              <a:rPr lang="vi-VN" sz="2000" dirty="0" err="1">
                <a:solidFill>
                  <a:srgbClr val="000000"/>
                </a:solidFill>
                <a:latin typeface="Fira Sans Condensed"/>
                <a:ea typeface="Fira Sans Condensed"/>
                <a:cs typeface="Fira Sans Condensed"/>
                <a:sym typeface="Fira Sans Condensed"/>
              </a:rPr>
              <a:t>RestfullAPI</a:t>
            </a:r>
            <a:r>
              <a:rPr lang="vi-VN" sz="2000" dirty="0">
                <a:solidFill>
                  <a:srgbClr val="000000"/>
                </a:solidFill>
                <a:latin typeface="Fira Sans Condensed"/>
                <a:ea typeface="Fira Sans Condensed"/>
                <a:cs typeface="Fira Sans Condensed"/>
                <a:sym typeface="Fira Sans Condensed"/>
              </a:rPr>
              <a:t> với </a:t>
            </a:r>
            <a:r>
              <a:rPr lang="vi-VN" sz="2000" dirty="0" err="1">
                <a:solidFill>
                  <a:srgbClr val="000000"/>
                </a:solidFill>
                <a:latin typeface="Fira Sans Condensed"/>
                <a:ea typeface="Fira Sans Condensed"/>
                <a:cs typeface="Fira Sans Condensed"/>
                <a:sym typeface="Fira Sans Condensed"/>
              </a:rPr>
              <a:t>Client</a:t>
            </a:r>
            <a:r>
              <a:rPr lang="vi-VN" sz="2000" dirty="0">
                <a:solidFill>
                  <a:srgbClr val="000000"/>
                </a:solidFill>
                <a:latin typeface="Fira Sans Condensed"/>
                <a:ea typeface="Fira Sans Condensed"/>
                <a:cs typeface="Fira Sans Condensed"/>
                <a:sym typeface="Fira Sans Condensed"/>
              </a:rPr>
              <a:t> dùng </a:t>
            </a:r>
            <a:r>
              <a:rPr lang="vi-VN" sz="2000" dirty="0" err="1">
                <a:solidFill>
                  <a:srgbClr val="000000"/>
                </a:solidFill>
                <a:latin typeface="Fira Sans Condensed"/>
                <a:ea typeface="Fira Sans Condensed"/>
                <a:cs typeface="Fira Sans Condensed"/>
                <a:sym typeface="Fira Sans Condensed"/>
              </a:rPr>
              <a:t>ReactJS</a:t>
            </a:r>
            <a:r>
              <a:rPr lang="vi-VN" sz="2000" dirty="0">
                <a:solidFill>
                  <a:srgbClr val="000000"/>
                </a:solidFill>
                <a:latin typeface="Fira Sans Condensed"/>
                <a:ea typeface="Fira Sans Condensed"/>
                <a:cs typeface="Fira Sans Condensed"/>
                <a:sym typeface="Fira Sans Condensed"/>
              </a:rPr>
              <a:t> và Server dùng </a:t>
            </a:r>
            <a:r>
              <a:rPr lang="vi-VN" sz="2000" dirty="0" err="1">
                <a:solidFill>
                  <a:srgbClr val="000000"/>
                </a:solidFill>
                <a:latin typeface="Fira Sans Condensed"/>
                <a:ea typeface="Fira Sans Condensed"/>
                <a:cs typeface="Fira Sans Condensed"/>
                <a:sym typeface="Fira Sans Condensed"/>
              </a:rPr>
              <a:t>Laravel</a:t>
            </a:r>
            <a:endParaRPr sz="2000" dirty="0">
              <a:solidFill>
                <a:srgbClr val="000000"/>
              </a:solidFill>
              <a:latin typeface="Fira Sans Condensed"/>
              <a:ea typeface="Fira Sans Condensed"/>
              <a:cs typeface="Fira Sans Condensed"/>
              <a:sym typeface="Fira Sans Condensed"/>
            </a:endParaRPr>
          </a:p>
        </p:txBody>
      </p:sp>
    </p:spTree>
    <p:extLst>
      <p:ext uri="{BB962C8B-B14F-4D97-AF65-F5344CB8AC3E}">
        <p14:creationId xmlns:p14="http://schemas.microsoft.com/office/powerpoint/2010/main" val="2751358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D91CA00-8B5A-4B5F-AE21-CF0691D64D53}"/>
              </a:ext>
            </a:extLst>
          </p:cNvPr>
          <p:cNvSpPr>
            <a:spLocks noGrp="1"/>
          </p:cNvSpPr>
          <p:nvPr>
            <p:ph type="sldNum" sz="quarter" idx="12"/>
          </p:nvPr>
        </p:nvSpPr>
        <p:spPr/>
        <p:txBody>
          <a:bodyPr/>
          <a:lstStyle/>
          <a:p>
            <a:fld id="{9EA0BE3B-158A-4EDF-80DC-E394A0D1600F}" type="slidenum">
              <a:rPr lang="en-US" smtClean="0"/>
              <a:pPr/>
              <a:t>7</a:t>
            </a:fld>
            <a:endParaRPr lang="en-US"/>
          </a:p>
        </p:txBody>
      </p:sp>
      <p:sp>
        <p:nvSpPr>
          <p:cNvPr id="5" name="Title 2">
            <a:extLst>
              <a:ext uri="{FF2B5EF4-FFF2-40B4-BE49-F238E27FC236}">
                <a16:creationId xmlns:a16="http://schemas.microsoft.com/office/drawing/2014/main" id="{911757F8-0EDB-7438-5898-15C26E7FF627}"/>
              </a:ext>
            </a:extLst>
          </p:cNvPr>
          <p:cNvSpPr>
            <a:spLocks noGrp="1"/>
          </p:cNvSpPr>
          <p:nvPr>
            <p:ph type="title"/>
          </p:nvPr>
        </p:nvSpPr>
        <p:spPr>
          <a:xfrm>
            <a:off x="3408979" y="3195267"/>
            <a:ext cx="6222703" cy="467471"/>
          </a:xfrm>
        </p:spPr>
        <p:txBody>
          <a:bodyPr/>
          <a:lstStyle/>
          <a:p>
            <a:r>
              <a:rPr lang="vi-VN" sz="2700" dirty="0"/>
              <a:t>2</a:t>
            </a:r>
            <a:r>
              <a:rPr lang="en-US" sz="2700" dirty="0"/>
              <a:t>. </a:t>
            </a:r>
            <a:r>
              <a:rPr lang="vi-VN" sz="2700" dirty="0"/>
              <a:t>Thiết kế và xây dựng hệ thống</a:t>
            </a:r>
            <a:endParaRPr lang="en-US" sz="2700" dirty="0"/>
          </a:p>
        </p:txBody>
      </p:sp>
    </p:spTree>
    <p:extLst>
      <p:ext uri="{BB962C8B-B14F-4D97-AF65-F5344CB8AC3E}">
        <p14:creationId xmlns:p14="http://schemas.microsoft.com/office/powerpoint/2010/main" val="4100841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7384869C-515B-5870-FBA3-14F490D29604}"/>
              </a:ext>
            </a:extLst>
          </p:cNvPr>
          <p:cNvSpPr>
            <a:spLocks noGrp="1"/>
          </p:cNvSpPr>
          <p:nvPr>
            <p:ph type="title"/>
          </p:nvPr>
        </p:nvSpPr>
        <p:spPr>
          <a:xfrm>
            <a:off x="235079" y="78616"/>
            <a:ext cx="8673847" cy="451739"/>
          </a:xfrm>
        </p:spPr>
        <p:txBody>
          <a:bodyPr/>
          <a:lstStyle/>
          <a:p>
            <a:r>
              <a:rPr lang="vi-VN" dirty="0"/>
              <a:t>2. Thiết kế và xây dựng hệ thống </a:t>
            </a:r>
            <a:endParaRPr lang="en-US" dirty="0"/>
          </a:p>
        </p:txBody>
      </p:sp>
      <p:pic>
        <p:nvPicPr>
          <p:cNvPr id="28" name="Hình ảnh 27" descr="Ảnh có chứa văn bản, biểu đồ, hàng&#10;&#10;Mô tả được tạo tự động">
            <a:extLst>
              <a:ext uri="{FF2B5EF4-FFF2-40B4-BE49-F238E27FC236}">
                <a16:creationId xmlns:a16="http://schemas.microsoft.com/office/drawing/2014/main" id="{CA576688-F252-F4A1-1C52-15DF6DF25DD8}"/>
              </a:ext>
            </a:extLst>
          </p:cNvPr>
          <p:cNvPicPr>
            <a:picLocks noChangeAspect="1"/>
          </p:cNvPicPr>
          <p:nvPr/>
        </p:nvPicPr>
        <p:blipFill rotWithShape="1">
          <a:blip r:embed="rId2">
            <a:extLst>
              <a:ext uri="{28A0092B-C50C-407E-A947-70E740481C1C}">
                <a14:useLocalDpi xmlns:a14="http://schemas.microsoft.com/office/drawing/2010/main" val="0"/>
              </a:ext>
            </a:extLst>
          </a:blip>
          <a:srcRect l="-1092" t="13437" r="-1028" b="-1767"/>
          <a:stretch/>
        </p:blipFill>
        <p:spPr>
          <a:xfrm>
            <a:off x="1223302" y="853440"/>
            <a:ext cx="7340184" cy="5323840"/>
          </a:xfrm>
          <a:prstGeom prst="rect">
            <a:avLst/>
          </a:prstGeom>
        </p:spPr>
      </p:pic>
      <p:sp>
        <p:nvSpPr>
          <p:cNvPr id="26" name="Google Shape;223;p5">
            <a:extLst>
              <a:ext uri="{FF2B5EF4-FFF2-40B4-BE49-F238E27FC236}">
                <a16:creationId xmlns:a16="http://schemas.microsoft.com/office/drawing/2014/main" id="{C8D1A5FC-1204-C014-37AE-7B79A833A640}"/>
              </a:ext>
            </a:extLst>
          </p:cNvPr>
          <p:cNvSpPr txBox="1"/>
          <p:nvPr/>
        </p:nvSpPr>
        <p:spPr>
          <a:xfrm>
            <a:off x="859486" y="6049823"/>
            <a:ext cx="7704000" cy="572700"/>
          </a:xfrm>
          <a:prstGeom prst="rect">
            <a:avLst/>
          </a:prstGeom>
          <a:noFill/>
          <a:ln>
            <a:noFill/>
          </a:ln>
        </p:spPr>
        <p:txBody>
          <a:bodyPr spcFirstLastPara="1" wrap="square" lIns="91425" tIns="91425" rIns="91425" bIns="91425" anchor="t" anchorCtr="0">
            <a:noAutofit/>
          </a:bodyPr>
          <a:lstStyle/>
          <a:p>
            <a:pPr algn="ctr">
              <a:buClr>
                <a:srgbClr val="000000"/>
              </a:buClr>
              <a:buSzPts val="3000"/>
            </a:pPr>
            <a:r>
              <a:rPr lang="vi-VN" b="1" dirty="0" err="1">
                <a:solidFill>
                  <a:srgbClr val="000000"/>
                </a:solidFill>
                <a:latin typeface="Fira Sans Condensed"/>
                <a:ea typeface="Fira Sans Condensed"/>
                <a:cs typeface="Fira Sans Condensed"/>
                <a:sym typeface="Fira Sans Condensed"/>
              </a:rPr>
              <a:t>Usecase</a:t>
            </a:r>
            <a:r>
              <a:rPr lang="vi-VN" b="1" dirty="0">
                <a:solidFill>
                  <a:srgbClr val="000000"/>
                </a:solidFill>
                <a:latin typeface="Fira Sans Condensed"/>
                <a:ea typeface="Fira Sans Condensed"/>
                <a:cs typeface="Fira Sans Condensed"/>
                <a:sym typeface="Fira Sans Condensed"/>
              </a:rPr>
              <a:t> tổng quan</a:t>
            </a:r>
            <a:endParaRPr b="1" dirty="0">
              <a:solidFill>
                <a:srgbClr val="000000"/>
              </a:solidFill>
              <a:latin typeface="Fira Sans Condensed"/>
              <a:ea typeface="Fira Sans Condensed"/>
              <a:cs typeface="Fira Sans Condensed"/>
              <a:sym typeface="Fira Sans Condensed"/>
            </a:endParaRPr>
          </a:p>
        </p:txBody>
      </p:sp>
    </p:spTree>
    <p:extLst>
      <p:ext uri="{BB962C8B-B14F-4D97-AF65-F5344CB8AC3E}">
        <p14:creationId xmlns:p14="http://schemas.microsoft.com/office/powerpoint/2010/main" val="3357053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6" name="Title 2">
            <a:extLst>
              <a:ext uri="{FF2B5EF4-FFF2-40B4-BE49-F238E27FC236}">
                <a16:creationId xmlns:a16="http://schemas.microsoft.com/office/drawing/2014/main" id="{6ED7819E-4E43-DA42-BFBF-364A5B3FAF9B}"/>
              </a:ext>
            </a:extLst>
          </p:cNvPr>
          <p:cNvSpPr>
            <a:spLocks noGrp="1"/>
          </p:cNvSpPr>
          <p:nvPr>
            <p:ph type="title"/>
          </p:nvPr>
        </p:nvSpPr>
        <p:spPr>
          <a:xfrm>
            <a:off x="235079" y="78616"/>
            <a:ext cx="8673847" cy="451739"/>
          </a:xfrm>
        </p:spPr>
        <p:txBody>
          <a:bodyPr/>
          <a:lstStyle/>
          <a:p>
            <a:r>
              <a:rPr lang="vi-VN" dirty="0"/>
              <a:t>2. Thiết kế và xây dựng hệ thống </a:t>
            </a:r>
            <a:endParaRPr lang="en-US" dirty="0"/>
          </a:p>
        </p:txBody>
      </p:sp>
      <p:pic>
        <p:nvPicPr>
          <p:cNvPr id="11" name="Hình ảnh 10">
            <a:extLst>
              <a:ext uri="{FF2B5EF4-FFF2-40B4-BE49-F238E27FC236}">
                <a16:creationId xmlns:a16="http://schemas.microsoft.com/office/drawing/2014/main" id="{473F1760-C7C0-990A-139F-B3F1BAAE5DA3}"/>
              </a:ext>
            </a:extLst>
          </p:cNvPr>
          <p:cNvPicPr>
            <a:picLocks noChangeAspect="1"/>
          </p:cNvPicPr>
          <p:nvPr/>
        </p:nvPicPr>
        <p:blipFill>
          <a:blip r:embed="rId2"/>
          <a:stretch>
            <a:fillRect/>
          </a:stretch>
        </p:blipFill>
        <p:spPr>
          <a:xfrm>
            <a:off x="1650880" y="626954"/>
            <a:ext cx="5842239" cy="5604091"/>
          </a:xfrm>
          <a:prstGeom prst="rect">
            <a:avLst/>
          </a:prstGeom>
        </p:spPr>
      </p:pic>
      <p:sp>
        <p:nvSpPr>
          <p:cNvPr id="9" name="Google Shape;223;p5">
            <a:extLst>
              <a:ext uri="{FF2B5EF4-FFF2-40B4-BE49-F238E27FC236}">
                <a16:creationId xmlns:a16="http://schemas.microsoft.com/office/drawing/2014/main" id="{6FD390E0-40E8-A568-62A8-33FB681058A4}"/>
              </a:ext>
            </a:extLst>
          </p:cNvPr>
          <p:cNvSpPr txBox="1"/>
          <p:nvPr/>
        </p:nvSpPr>
        <p:spPr>
          <a:xfrm>
            <a:off x="3148126" y="6115237"/>
            <a:ext cx="3010308" cy="572700"/>
          </a:xfrm>
          <a:prstGeom prst="rect">
            <a:avLst/>
          </a:prstGeom>
          <a:noFill/>
          <a:ln>
            <a:noFill/>
          </a:ln>
        </p:spPr>
        <p:txBody>
          <a:bodyPr spcFirstLastPara="1" wrap="square" lIns="91425" tIns="91425" rIns="91425" bIns="91425" anchor="t" anchorCtr="0">
            <a:noAutofit/>
          </a:bodyPr>
          <a:lstStyle/>
          <a:p>
            <a:pPr algn="ctr">
              <a:buClr>
                <a:srgbClr val="000000"/>
              </a:buClr>
              <a:buSzPts val="3000"/>
            </a:pPr>
            <a:r>
              <a:rPr lang="vi-VN" sz="1600" b="1" dirty="0">
                <a:solidFill>
                  <a:srgbClr val="000000"/>
                </a:solidFill>
                <a:latin typeface="Fira Sans Condensed"/>
                <a:ea typeface="Fira Sans Condensed"/>
                <a:cs typeface="Fira Sans Condensed"/>
                <a:sym typeface="Fira Sans Condensed"/>
              </a:rPr>
              <a:t>Quy trình nghiệp vụ đặt hàng</a:t>
            </a:r>
            <a:endParaRPr sz="1600" b="1" dirty="0">
              <a:solidFill>
                <a:srgbClr val="000000"/>
              </a:solidFill>
              <a:latin typeface="Fira Sans Condensed"/>
              <a:ea typeface="Fira Sans Condensed"/>
              <a:cs typeface="Fira Sans Condensed"/>
              <a:sym typeface="Fira Sans Condensed"/>
            </a:endParaRPr>
          </a:p>
        </p:txBody>
      </p:sp>
    </p:spTree>
    <p:extLst>
      <p:ext uri="{BB962C8B-B14F-4D97-AF65-F5344CB8AC3E}">
        <p14:creationId xmlns:p14="http://schemas.microsoft.com/office/powerpoint/2010/main" val="365149880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684</TotalTime>
  <Words>1135</Words>
  <Application>Microsoft Office PowerPoint</Application>
  <PresentationFormat>Trình chiếu Trên màn hình (4:3)</PresentationFormat>
  <Paragraphs>127</Paragraphs>
  <Slides>24</Slides>
  <Notes>17</Notes>
  <HiddenSlides>0</HiddenSlides>
  <MMClips>0</MMClips>
  <ScaleCrop>false</ScaleCrop>
  <HeadingPairs>
    <vt:vector size="6" baseType="variant">
      <vt:variant>
        <vt:lpstr>Phông được Dùng</vt:lpstr>
      </vt:variant>
      <vt:variant>
        <vt:i4>5</vt:i4>
      </vt:variant>
      <vt:variant>
        <vt:lpstr>Chủ đề</vt:lpstr>
      </vt:variant>
      <vt:variant>
        <vt:i4>1</vt:i4>
      </vt:variant>
      <vt:variant>
        <vt:lpstr>Tiêu đề Bản chiếu</vt:lpstr>
      </vt:variant>
      <vt:variant>
        <vt:i4>24</vt:i4>
      </vt:variant>
    </vt:vector>
  </HeadingPairs>
  <TitlesOfParts>
    <vt:vector size="30" baseType="lpstr">
      <vt:lpstr>Arial</vt:lpstr>
      <vt:lpstr>Calibri</vt:lpstr>
      <vt:lpstr>Fira Sans Condensed</vt:lpstr>
      <vt:lpstr>Lato</vt:lpstr>
      <vt:lpstr>Times New Roman</vt:lpstr>
      <vt:lpstr>Office Theme</vt:lpstr>
      <vt:lpstr>Bản trình bày PowerPoint</vt:lpstr>
      <vt:lpstr>Bản trình bày PowerPoint</vt:lpstr>
      <vt:lpstr>1. Đặt vấn đề và định hướng giải pháp</vt:lpstr>
      <vt:lpstr>1. Đặt vấn đề và định hướng giải pháp</vt:lpstr>
      <vt:lpstr>1. Đặt vấn đề và định hướng giải pháp</vt:lpstr>
      <vt:lpstr>1. Đặt vấn đề và định hướng giải pháp</vt:lpstr>
      <vt:lpstr>2. Thiết kế và xây dựng hệ thống</vt:lpstr>
      <vt:lpstr>2. Thiết kế và xây dựng hệ thống </vt:lpstr>
      <vt:lpstr>2. Thiết kế và xây dựng hệ thống </vt:lpstr>
      <vt:lpstr>2. Thiết kế và xây dựng hệ thống </vt:lpstr>
      <vt:lpstr>2. Thiết kế và xây dựng hệ thống </vt:lpstr>
      <vt:lpstr>2. Thiết kế và xây dựng hệ thống </vt:lpstr>
      <vt:lpstr>2. Thiết kế và xây dựng hệ thống </vt:lpstr>
      <vt:lpstr>2. Thiết kế và xây dựng hệ thống </vt:lpstr>
      <vt:lpstr>3. Kết quả cài đặt</vt:lpstr>
      <vt:lpstr>3. Kết quả cài đặt </vt:lpstr>
      <vt:lpstr>3. Kết quả cài đặt </vt:lpstr>
      <vt:lpstr>3. Kết quả cài đặt </vt:lpstr>
      <vt:lpstr>3. Kết quả cài đặt </vt:lpstr>
      <vt:lpstr>3. Kết quả cài đặt </vt:lpstr>
      <vt:lpstr>3. Kết quả cài đặt </vt:lpstr>
      <vt:lpstr>4. Kết luận và hướng phát triển </vt:lpstr>
      <vt:lpstr>4. Kết luận và hướng phát triển</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Nguyen Ngoc Anh 20205228</cp:lastModifiedBy>
  <cp:revision>17</cp:revision>
  <dcterms:created xsi:type="dcterms:W3CDTF">2021-05-28T04:32:29Z</dcterms:created>
  <dcterms:modified xsi:type="dcterms:W3CDTF">2024-07-16T11:37:36Z</dcterms:modified>
</cp:coreProperties>
</file>